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92" r:id="rId2"/>
    <p:sldMasterId id="2147483835" r:id="rId3"/>
  </p:sldMasterIdLst>
  <p:notesMasterIdLst>
    <p:notesMasterId r:id="rId23"/>
  </p:notesMasterIdLst>
  <p:handoutMasterIdLst>
    <p:handoutMasterId r:id="rId24"/>
  </p:handoutMasterIdLst>
  <p:sldIdLst>
    <p:sldId id="256" r:id="rId4"/>
    <p:sldId id="291" r:id="rId5"/>
    <p:sldId id="315" r:id="rId6"/>
    <p:sldId id="264" r:id="rId7"/>
    <p:sldId id="292" r:id="rId8"/>
    <p:sldId id="319" r:id="rId9"/>
    <p:sldId id="313" r:id="rId10"/>
    <p:sldId id="314" r:id="rId11"/>
    <p:sldId id="322" r:id="rId12"/>
    <p:sldId id="323" r:id="rId13"/>
    <p:sldId id="324" r:id="rId14"/>
    <p:sldId id="299" r:id="rId15"/>
    <p:sldId id="301" r:id="rId16"/>
    <p:sldId id="302" r:id="rId17"/>
    <p:sldId id="303" r:id="rId18"/>
    <p:sldId id="304" r:id="rId19"/>
    <p:sldId id="305" r:id="rId20"/>
    <p:sldId id="285" r:id="rId21"/>
    <p:sldId id="310" r:id="rId22"/>
  </p:sldIdLst>
  <p:sldSz cx="9906000" cy="6858000" type="A4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00"/>
    <a:srgbClr val="66CCFF"/>
    <a:srgbClr val="FFC400"/>
    <a:srgbClr val="CC0000"/>
    <a:srgbClr val="FECC00"/>
    <a:srgbClr val="3333FF"/>
    <a:srgbClr val="0046D2"/>
    <a:srgbClr val="FFD10F"/>
    <a:srgbClr val="F8C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 horzBarState="maximized">
    <p:restoredLeft sz="5904" autoAdjust="0"/>
    <p:restoredTop sz="90929"/>
  </p:normalViewPr>
  <p:slideViewPr>
    <p:cSldViewPr showGuides="1">
      <p:cViewPr>
        <p:scale>
          <a:sx n="120" d="100"/>
          <a:sy n="120" d="100"/>
        </p:scale>
        <p:origin x="-72" y="-72"/>
      </p:cViewPr>
      <p:guideLst>
        <p:guide orient="horz" pos="912"/>
        <p:guide orient="horz" pos="336"/>
        <p:guide pos="3120"/>
        <p:guide pos="4073"/>
        <p:guide pos="353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32" d="100"/>
          <a:sy n="132" d="100"/>
        </p:scale>
        <p:origin x="-1818" y="-90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4.xml"/><Relationship Id="rId1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de-DE" altLang="de-DE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A22B3663-AF37-4517-95DE-FE78B4966DAC}" type="datetime1">
              <a:rPr lang="de-DE" altLang="de-DE"/>
              <a:pPr/>
              <a:t>24.08.2018</a:t>
            </a:fld>
            <a:endParaRPr lang="de-DE" altLang="de-DE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de-DE" altLang="de-DE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84544CCA-ED6D-45BD-8B39-D6D2487DF1F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608516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074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de-DE" altLang="de-DE"/>
          </a:p>
        </p:txBody>
      </p:sp>
      <p:sp>
        <p:nvSpPr>
          <p:cNvPr id="21507" name="Rectangle 3075"/>
          <p:cNvSpPr>
            <a:spLocks noGrp="1" noChangeArrowheads="1"/>
          </p:cNvSpPr>
          <p:nvPr>
            <p:ph type="dt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AE0B215A-F712-4ACB-9C47-57057A65D0E9}" type="datetime1">
              <a:rPr lang="de-DE" altLang="de-DE"/>
              <a:pPr/>
              <a:t>24.08.2018</a:t>
            </a:fld>
            <a:endParaRPr lang="de-DE" altLang="de-DE"/>
          </a:p>
        </p:txBody>
      </p:sp>
      <p:sp>
        <p:nvSpPr>
          <p:cNvPr id="31748" name="Rectangle 3076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16213" y="514350"/>
            <a:ext cx="3713162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9" name="Rectangle 3077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Hier klicken, um Master-Textformat zu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21510" name="Rectangle 3078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de-DE" altLang="de-DE"/>
          </a:p>
        </p:txBody>
      </p:sp>
      <p:sp>
        <p:nvSpPr>
          <p:cNvPr id="21511" name="Rectangle 3079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788EAFC3-4412-4E67-8CFC-DDEDC382B8A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2899241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075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D8A6CFDA-6CC1-44F6-8482-E5DACEE65732}" type="datetime1">
              <a:rPr lang="de-DE" altLang="de-DE"/>
              <a:pPr>
                <a:spcBef>
                  <a:spcPct val="0"/>
                </a:spcBef>
              </a:pPr>
              <a:t>24.08.2018</a:t>
            </a:fld>
            <a:endParaRPr lang="de-DE" altLang="de-DE"/>
          </a:p>
        </p:txBody>
      </p:sp>
      <p:sp>
        <p:nvSpPr>
          <p:cNvPr id="32771" name="Rectangle 3079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E269F0C5-9C8D-419D-8A26-9B5B8C586C45}" type="slidenum">
              <a:rPr lang="de-DE" altLang="de-DE"/>
              <a:pPr>
                <a:spcBef>
                  <a:spcPct val="0"/>
                </a:spcBef>
              </a:pPr>
              <a:t>1</a:t>
            </a:fld>
            <a:endParaRPr lang="de-DE" altLang="de-DE"/>
          </a:p>
        </p:txBody>
      </p:sp>
      <p:sp>
        <p:nvSpPr>
          <p:cNvPr id="327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075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B99D5C39-8775-4A2A-9D06-79F209DAD32B}" type="datetime1">
              <a:rPr lang="de-DE" altLang="de-DE"/>
              <a:pPr>
                <a:spcBef>
                  <a:spcPct val="0"/>
                </a:spcBef>
              </a:pPr>
              <a:t>24.08.2018</a:t>
            </a:fld>
            <a:endParaRPr lang="de-DE" altLang="de-DE"/>
          </a:p>
        </p:txBody>
      </p:sp>
      <p:sp>
        <p:nvSpPr>
          <p:cNvPr id="40963" name="Rectangle 3079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A222B2D6-185B-4CD0-8E03-53745372941A}" type="slidenum">
              <a:rPr lang="de-DE" altLang="de-DE"/>
              <a:pPr>
                <a:spcBef>
                  <a:spcPct val="0"/>
                </a:spcBef>
              </a:pPr>
              <a:t>19</a:t>
            </a:fld>
            <a:endParaRPr lang="de-DE" altLang="de-DE"/>
          </a:p>
        </p:txBody>
      </p:sp>
      <p:sp>
        <p:nvSpPr>
          <p:cNvPr id="409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075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74ACD5F8-3D65-4C4E-9F7E-3D30AD859231}" type="datetime1">
              <a:rPr lang="de-DE" altLang="de-DE" smtClean="0"/>
              <a:pPr>
                <a:spcBef>
                  <a:spcPct val="0"/>
                </a:spcBef>
              </a:pPr>
              <a:t>24.08.2018</a:t>
            </a:fld>
            <a:endParaRPr lang="de-DE" altLang="de-DE" smtClean="0"/>
          </a:p>
        </p:txBody>
      </p:sp>
      <p:sp>
        <p:nvSpPr>
          <p:cNvPr id="35843" name="Rectangle 3079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2A3FECDE-EEFC-452B-A1E4-8D1762D0F05E}" type="slidenum">
              <a:rPr lang="de-DE" altLang="de-DE" smtClean="0"/>
              <a:pPr>
                <a:spcBef>
                  <a:spcPct val="0"/>
                </a:spcBef>
              </a:pPr>
              <a:t>6</a:t>
            </a:fld>
            <a:endParaRPr lang="de-DE" altLang="de-DE" smtClean="0"/>
          </a:p>
        </p:txBody>
      </p:sp>
      <p:sp>
        <p:nvSpPr>
          <p:cNvPr id="358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14625" y="514350"/>
            <a:ext cx="3714750" cy="2571750"/>
          </a:xfrm>
          <a:ln/>
        </p:spPr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7613" y="3259138"/>
            <a:ext cx="6708775" cy="3084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45" tIns="54022" rIns="108045" bIns="54022"/>
          <a:lstStyle/>
          <a:p>
            <a:pPr eaLnBrk="1" hangingPunct="1"/>
            <a:endParaRPr lang="en-GB" alt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075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D4BF03AC-33C4-4F67-8729-CC86C630CCBA}" type="datetime1">
              <a:rPr lang="de-DE" altLang="de-DE"/>
              <a:pPr>
                <a:spcBef>
                  <a:spcPct val="0"/>
                </a:spcBef>
              </a:pPr>
              <a:t>24.08.2018</a:t>
            </a:fld>
            <a:endParaRPr lang="de-DE" altLang="de-DE"/>
          </a:p>
        </p:txBody>
      </p:sp>
      <p:sp>
        <p:nvSpPr>
          <p:cNvPr id="34819" name="Rectangle 3079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65CD5A4E-0321-48CC-B49D-41878834CBFD}" type="slidenum">
              <a:rPr lang="de-DE" altLang="de-DE"/>
              <a:pPr>
                <a:spcBef>
                  <a:spcPct val="0"/>
                </a:spcBef>
              </a:pPr>
              <a:t>7</a:t>
            </a:fld>
            <a:endParaRPr lang="de-DE" altLang="de-DE"/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075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B48635C2-D43E-4A9F-B31F-AB28FA321A56}" type="datetime1">
              <a:rPr lang="de-DE" altLang="de-DE"/>
              <a:pPr>
                <a:spcBef>
                  <a:spcPct val="0"/>
                </a:spcBef>
              </a:pPr>
              <a:t>24.08.2018</a:t>
            </a:fld>
            <a:endParaRPr lang="de-DE" altLang="de-DE"/>
          </a:p>
        </p:txBody>
      </p:sp>
      <p:sp>
        <p:nvSpPr>
          <p:cNvPr id="35843" name="Rectangle 3079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860E4F2B-5663-4874-9573-773222ECB94B}" type="slidenum">
              <a:rPr lang="de-DE" altLang="de-DE"/>
              <a:pPr>
                <a:spcBef>
                  <a:spcPct val="0"/>
                </a:spcBef>
              </a:pPr>
              <a:t>8</a:t>
            </a:fld>
            <a:endParaRPr lang="de-DE" altLang="de-DE"/>
          </a:p>
        </p:txBody>
      </p:sp>
      <p:sp>
        <p:nvSpPr>
          <p:cNvPr id="358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075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06F57A9B-D9F2-4216-AECC-A437DB9085DF}" type="datetime1">
              <a:rPr lang="de-DE" altLang="de-DE" smtClean="0"/>
              <a:pPr>
                <a:spcBef>
                  <a:spcPct val="0"/>
                </a:spcBef>
              </a:pPr>
              <a:t>24.08.2018</a:t>
            </a:fld>
            <a:endParaRPr lang="de-DE" altLang="de-DE" smtClean="0"/>
          </a:p>
        </p:txBody>
      </p:sp>
      <p:sp>
        <p:nvSpPr>
          <p:cNvPr id="38915" name="Rectangle 3079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4F5E132E-D6B8-41BB-B8E9-F2EDD72042F9}" type="slidenum">
              <a:rPr lang="de-DE" altLang="de-DE" smtClean="0"/>
              <a:pPr>
                <a:spcBef>
                  <a:spcPct val="0"/>
                </a:spcBef>
              </a:pPr>
              <a:t>9</a:t>
            </a:fld>
            <a:endParaRPr lang="de-DE" altLang="de-DE" smtClean="0"/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075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53AB8FC8-1710-416C-AD6E-8301CF2F4F1A}" type="datetime1">
              <a:rPr lang="de-DE" altLang="de-DE"/>
              <a:pPr>
                <a:spcBef>
                  <a:spcPct val="0"/>
                </a:spcBef>
              </a:pPr>
              <a:t>24.08.2018</a:t>
            </a:fld>
            <a:endParaRPr lang="de-DE" altLang="de-DE"/>
          </a:p>
        </p:txBody>
      </p:sp>
      <p:sp>
        <p:nvSpPr>
          <p:cNvPr id="36867" name="Rectangle 3079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9A9EFFE1-ADFD-4E50-87FA-57C6C17B41D9}" type="slidenum">
              <a:rPr lang="de-DE" altLang="de-DE"/>
              <a:pPr>
                <a:spcBef>
                  <a:spcPct val="0"/>
                </a:spcBef>
              </a:pPr>
              <a:t>10</a:t>
            </a:fld>
            <a:endParaRPr lang="de-DE" altLang="de-DE"/>
          </a:p>
        </p:txBody>
      </p:sp>
      <p:sp>
        <p:nvSpPr>
          <p:cNvPr id="368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14625" y="514350"/>
            <a:ext cx="3714750" cy="2571750"/>
          </a:xfrm>
          <a:ln/>
        </p:spPr>
      </p:sp>
      <p:sp>
        <p:nvSpPr>
          <p:cNvPr id="368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7613" y="3259138"/>
            <a:ext cx="6708775" cy="3084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45" tIns="54022" rIns="108045" bIns="54022"/>
          <a:lstStyle/>
          <a:p>
            <a:pPr eaLnBrk="1" hangingPunct="1"/>
            <a:endParaRPr lang="en-GB" alt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075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53AB8FC8-1710-416C-AD6E-8301CF2F4F1A}" type="datetime1">
              <a:rPr lang="de-DE" altLang="de-DE"/>
              <a:pPr>
                <a:spcBef>
                  <a:spcPct val="0"/>
                </a:spcBef>
              </a:pPr>
              <a:t>24.08.2018</a:t>
            </a:fld>
            <a:endParaRPr lang="de-DE" altLang="de-DE"/>
          </a:p>
        </p:txBody>
      </p:sp>
      <p:sp>
        <p:nvSpPr>
          <p:cNvPr id="36867" name="Rectangle 3079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9A9EFFE1-ADFD-4E50-87FA-57C6C17B41D9}" type="slidenum">
              <a:rPr lang="de-DE" altLang="de-DE"/>
              <a:pPr>
                <a:spcBef>
                  <a:spcPct val="0"/>
                </a:spcBef>
              </a:pPr>
              <a:t>11</a:t>
            </a:fld>
            <a:endParaRPr lang="de-DE" altLang="de-DE"/>
          </a:p>
        </p:txBody>
      </p:sp>
      <p:sp>
        <p:nvSpPr>
          <p:cNvPr id="368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14625" y="514350"/>
            <a:ext cx="3714750" cy="2571750"/>
          </a:xfrm>
          <a:ln/>
        </p:spPr>
      </p:sp>
      <p:sp>
        <p:nvSpPr>
          <p:cNvPr id="368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7613" y="3259138"/>
            <a:ext cx="6708775" cy="3084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45" tIns="54022" rIns="108045" bIns="54022"/>
          <a:lstStyle/>
          <a:p>
            <a:pPr eaLnBrk="1" hangingPunct="1"/>
            <a:endParaRPr lang="en-GB" altLang="de-D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075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53AB8FC8-1710-416C-AD6E-8301CF2F4F1A}" type="datetime1">
              <a:rPr lang="de-DE" altLang="de-DE"/>
              <a:pPr>
                <a:spcBef>
                  <a:spcPct val="0"/>
                </a:spcBef>
              </a:pPr>
              <a:t>24.08.2018</a:t>
            </a:fld>
            <a:endParaRPr lang="de-DE" altLang="de-DE"/>
          </a:p>
        </p:txBody>
      </p:sp>
      <p:sp>
        <p:nvSpPr>
          <p:cNvPr id="36867" name="Rectangle 3079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9A9EFFE1-ADFD-4E50-87FA-57C6C17B41D9}" type="slidenum">
              <a:rPr lang="de-DE" altLang="de-DE"/>
              <a:pPr>
                <a:spcBef>
                  <a:spcPct val="0"/>
                </a:spcBef>
              </a:pPr>
              <a:t>12</a:t>
            </a:fld>
            <a:endParaRPr lang="de-DE" altLang="de-DE"/>
          </a:p>
        </p:txBody>
      </p:sp>
      <p:sp>
        <p:nvSpPr>
          <p:cNvPr id="368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14625" y="514350"/>
            <a:ext cx="3714750" cy="2571750"/>
          </a:xfrm>
          <a:ln/>
        </p:spPr>
      </p:sp>
      <p:sp>
        <p:nvSpPr>
          <p:cNvPr id="368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7613" y="3259138"/>
            <a:ext cx="6708775" cy="3084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45" tIns="54022" rIns="108045" bIns="54022"/>
          <a:lstStyle/>
          <a:p>
            <a:pPr eaLnBrk="1" hangingPunct="1"/>
            <a:endParaRPr lang="en-GB" altLang="de-DE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075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DE6BFDE2-7D23-4BBC-8DBB-2E564FEA1DE7}" type="datetime1">
              <a:rPr lang="de-DE" altLang="de-DE"/>
              <a:pPr>
                <a:spcBef>
                  <a:spcPct val="0"/>
                </a:spcBef>
              </a:pPr>
              <a:t>24.08.2018</a:t>
            </a:fld>
            <a:endParaRPr lang="de-DE" altLang="de-DE"/>
          </a:p>
        </p:txBody>
      </p:sp>
      <p:sp>
        <p:nvSpPr>
          <p:cNvPr id="38915" name="Rectangle 3079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7425A245-B046-4563-9395-D84EA1EE5FFA}" type="slidenum">
              <a:rPr lang="de-DE" altLang="de-DE"/>
              <a:pPr>
                <a:spcBef>
                  <a:spcPct val="0"/>
                </a:spcBef>
              </a:pPr>
              <a:t>13</a:t>
            </a:fld>
            <a:endParaRPr lang="de-DE" altLang="de-DE"/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288" y="-1588"/>
            <a:ext cx="54292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7711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-</a:t>
            </a:r>
            <a:fld id="{AFBE2B3C-4672-4A36-BDE4-0EEBCC0F51D3}" type="slidenum">
              <a:rPr lang="de-DE"/>
              <a:pPr>
                <a:defRPr/>
              </a:pPr>
              <a:t>‹Nr.›</a:t>
            </a:fld>
            <a:r>
              <a:rPr lang="de-DE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063121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92925" y="279400"/>
            <a:ext cx="2105025" cy="62738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77854" y="279400"/>
            <a:ext cx="6162675" cy="62738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-</a:t>
            </a:r>
            <a:fld id="{2772CA28-3733-4F52-92A3-DBBFE393E26C}" type="slidenum">
              <a:rPr lang="de-DE"/>
              <a:pPr>
                <a:defRPr/>
              </a:pPr>
              <a:t>‹Nr.›</a:t>
            </a:fld>
            <a:r>
              <a:rPr lang="de-DE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939971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963" y="0"/>
            <a:ext cx="590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758964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9164638" y="6553200"/>
            <a:ext cx="6604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-</a:t>
            </a:r>
            <a:fld id="{4F34E3C5-BE0B-4C28-BB5B-63D0CAF755FC}" type="slidenum">
              <a:rPr lang="de-DE"/>
              <a:pPr>
                <a:defRPr/>
              </a:pPr>
              <a:t>‹Nr.›</a:t>
            </a:fld>
            <a:r>
              <a:rPr lang="de-DE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88960411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-</a:t>
            </a:r>
            <a:fld id="{14C8970D-C465-4993-88B2-00DFBEFCEEE7}" type="slidenum">
              <a:rPr lang="de-DE"/>
              <a:pPr>
                <a:defRPr/>
              </a:pPr>
              <a:t>‹Nr.›</a:t>
            </a:fld>
            <a:r>
              <a:rPr lang="de-DE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020681786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-</a:t>
            </a:r>
            <a:fld id="{8CA65E78-E36B-4C92-90FF-6EA255468C81}" type="slidenum">
              <a:rPr lang="de-DE"/>
              <a:pPr>
                <a:defRPr/>
              </a:pPr>
              <a:t>‹Nr.›</a:t>
            </a:fld>
            <a:r>
              <a:rPr lang="de-DE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533091718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2972" y="273057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-</a:t>
            </a:r>
            <a:fld id="{A5EB4EE0-8B62-47EF-B953-1A7C08B9BB8E}" type="slidenum">
              <a:rPr lang="de-DE"/>
              <a:pPr>
                <a:defRPr/>
              </a:pPr>
              <a:t>‹Nr.›</a:t>
            </a:fld>
            <a:r>
              <a:rPr lang="de-DE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475177089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-</a:t>
            </a:r>
            <a:fld id="{E0674444-29FC-4E9B-A0BA-3865B5E7128E}" type="slidenum">
              <a:rPr lang="de-DE"/>
              <a:pPr>
                <a:defRPr/>
              </a:pPr>
              <a:t>‹Nr.›</a:t>
            </a:fld>
            <a:r>
              <a:rPr lang="de-DE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423184660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-</a:t>
            </a:r>
            <a:fld id="{D04CAA9D-D92F-45BD-897C-F35D54EE259B}" type="slidenum">
              <a:rPr lang="de-DE"/>
              <a:pPr>
                <a:defRPr/>
              </a:pPr>
              <a:t>‹Nr.›</a:t>
            </a:fld>
            <a:r>
              <a:rPr lang="de-DE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056765637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92925" y="279400"/>
            <a:ext cx="2105025" cy="62738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77850" y="279400"/>
            <a:ext cx="6149975" cy="62738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-</a:t>
            </a:r>
            <a:fld id="{51EA4311-94E6-4D31-A3B9-42F9A8C3A586}" type="slidenum">
              <a:rPr lang="de-DE"/>
              <a:pPr>
                <a:defRPr/>
              </a:pPr>
              <a:t>‹Nr.›</a:t>
            </a:fld>
            <a:r>
              <a:rPr lang="de-DE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86797978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-</a:t>
            </a:r>
            <a:fld id="{6365A414-2340-420D-BEF5-9C682C08549A}" type="slidenum">
              <a:rPr lang="de-DE"/>
              <a:pPr>
                <a:defRPr/>
              </a:pPr>
              <a:t>‹Nr.›</a:t>
            </a:fld>
            <a:r>
              <a:rPr lang="de-DE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663517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963" y="0"/>
            <a:ext cx="590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1708008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9164638" y="6553200"/>
            <a:ext cx="6604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-</a:t>
            </a:r>
            <a:fld id="{D855DE41-36B6-4ABD-B273-D0FD1BA8C50E}" type="slidenum">
              <a:rPr lang="de-DE"/>
              <a:pPr>
                <a:defRPr/>
              </a:pPr>
              <a:t>‹Nr.›</a:t>
            </a:fld>
            <a:r>
              <a:rPr lang="de-DE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745950683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-</a:t>
            </a:r>
            <a:fld id="{BB1B83AF-3EE2-4D69-8F56-3EB18B24411E}" type="slidenum">
              <a:rPr lang="de-DE"/>
              <a:pPr>
                <a:defRPr/>
              </a:pPr>
              <a:t>‹Nr.›</a:t>
            </a:fld>
            <a:r>
              <a:rPr lang="de-DE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513319461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-</a:t>
            </a:r>
            <a:fld id="{713A2463-A495-4352-AB7C-B5D23124BD55}" type="slidenum">
              <a:rPr lang="de-DE"/>
              <a:pPr>
                <a:defRPr/>
              </a:pPr>
              <a:t>‹Nr.›</a:t>
            </a:fld>
            <a:r>
              <a:rPr lang="de-DE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171732164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-</a:t>
            </a:r>
            <a:fld id="{7797260A-5579-4E62-B0DC-E43928D7EB38}" type="slidenum">
              <a:rPr lang="de-DE"/>
              <a:pPr>
                <a:defRPr/>
              </a:pPr>
              <a:t>‹Nr.›</a:t>
            </a:fld>
            <a:r>
              <a:rPr lang="de-DE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502655501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-</a:t>
            </a:r>
            <a:fld id="{BD554BE1-0C44-4A93-A0FF-5918004789FA}" type="slidenum">
              <a:rPr lang="de-DE"/>
              <a:pPr>
                <a:defRPr/>
              </a:pPr>
              <a:t>‹Nr.›</a:t>
            </a:fld>
            <a:r>
              <a:rPr lang="de-DE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473890940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-</a:t>
            </a:r>
            <a:fld id="{84694E4F-1DF5-41C2-A497-284A14B091D4}" type="slidenum">
              <a:rPr lang="de-DE"/>
              <a:pPr>
                <a:defRPr/>
              </a:pPr>
              <a:t>‹Nr.›</a:t>
            </a:fld>
            <a:r>
              <a:rPr lang="de-DE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749630955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92925" y="279400"/>
            <a:ext cx="2105025" cy="62738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77850" y="279400"/>
            <a:ext cx="6149975" cy="62738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-</a:t>
            </a:r>
            <a:fld id="{F10757BC-3852-4784-B02D-56EC9E165B36}" type="slidenum">
              <a:rPr lang="de-DE"/>
              <a:pPr>
                <a:defRPr/>
              </a:pPr>
              <a:t>‹Nr.›</a:t>
            </a:fld>
            <a:r>
              <a:rPr lang="de-DE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019084532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-</a:t>
            </a:r>
            <a:fld id="{421BBCC9-2B1B-4E53-884C-8F8E77E196D5}" type="slidenum">
              <a:rPr lang="de-DE"/>
              <a:pPr>
                <a:defRPr/>
              </a:pPr>
              <a:t>‹Nr.›</a:t>
            </a:fld>
            <a:r>
              <a:rPr lang="de-DE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153241564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>
            <a:spLocks noChangeArrowheads="1"/>
          </p:cNvSpPr>
          <p:nvPr userDrawn="1"/>
        </p:nvSpPr>
        <p:spPr bwMode="auto">
          <a:xfrm>
            <a:off x="9250363" y="1125538"/>
            <a:ext cx="23495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endParaRPr lang="de-DE" altLang="de-DE">
              <a:solidFill>
                <a:srgbClr val="000000"/>
              </a:solidFill>
            </a:endParaRPr>
          </a:p>
          <a:p>
            <a:pPr algn="r" eaLnBrk="1" hangingPunct="1"/>
            <a:endParaRPr lang="de-DE" altLang="de-DE">
              <a:solidFill>
                <a:srgbClr val="000000"/>
              </a:solidFill>
            </a:endParaRPr>
          </a:p>
          <a:p>
            <a:pPr algn="r" eaLnBrk="1" hangingPunct="1"/>
            <a:endParaRPr lang="de-DE" altLang="de-DE">
              <a:solidFill>
                <a:srgbClr val="000000"/>
              </a:solidFill>
            </a:endParaRPr>
          </a:p>
        </p:txBody>
      </p:sp>
      <p:pic>
        <p:nvPicPr>
          <p:cNvPr id="3" name="Picture 107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850" y="-6350"/>
            <a:ext cx="561975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7957058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638" y="4406906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-</a:t>
            </a:r>
            <a:fld id="{738D4B99-3B27-46C7-ABD1-F5BC81F24A83}" type="slidenum">
              <a:rPr lang="de-DE"/>
              <a:pPr>
                <a:defRPr/>
              </a:pPr>
              <a:t>‹Nr.›</a:t>
            </a:fld>
            <a:r>
              <a:rPr lang="de-DE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884454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77852" y="1371600"/>
            <a:ext cx="4133851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864099" y="1371600"/>
            <a:ext cx="4133851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-</a:t>
            </a:r>
            <a:fld id="{0AA4D438-5060-45A5-9AC8-3C83702174D1}" type="slidenum">
              <a:rPr lang="de-DE"/>
              <a:pPr>
                <a:defRPr/>
              </a:pPr>
              <a:t>‹Nr.›</a:t>
            </a:fld>
            <a:r>
              <a:rPr lang="de-DE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64256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2379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2379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-</a:t>
            </a:r>
            <a:fld id="{B9A32EF5-9362-4695-A7DA-2A1396E43C4C}" type="slidenum">
              <a:rPr lang="de-DE"/>
              <a:pPr>
                <a:defRPr/>
              </a:pPr>
              <a:t>‹Nr.›</a:t>
            </a:fld>
            <a:r>
              <a:rPr lang="de-DE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668621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-</a:t>
            </a:r>
            <a:fld id="{AF260BA4-76BA-4C6D-9487-4161782F5FC9}" type="slidenum">
              <a:rPr lang="de-DE"/>
              <a:pPr>
                <a:defRPr/>
              </a:pPr>
              <a:t>‹Nr.›</a:t>
            </a:fld>
            <a:r>
              <a:rPr lang="de-DE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538454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-</a:t>
            </a:r>
            <a:fld id="{12A8045F-5344-45D7-8CB6-CA28BF9DC522}" type="slidenum">
              <a:rPr lang="de-DE"/>
              <a:pPr>
                <a:defRPr/>
              </a:pPr>
              <a:t>‹Nr.›</a:t>
            </a:fld>
            <a:r>
              <a:rPr lang="de-DE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351715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3499" y="273056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-</a:t>
            </a:r>
            <a:fld id="{AADC042C-B735-4E21-9372-7B3A3B993ED9}" type="slidenum">
              <a:rPr lang="de-DE"/>
              <a:pPr>
                <a:defRPr/>
              </a:pPr>
              <a:t>‹Nr.›</a:t>
            </a:fld>
            <a:r>
              <a:rPr lang="de-DE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938943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-</a:t>
            </a:r>
            <a:fld id="{893341C0-DCBD-459F-9D26-85EAD7BF5878}" type="slidenum">
              <a:rPr lang="de-DE"/>
              <a:pPr>
                <a:defRPr/>
              </a:pPr>
              <a:t>‹Nr.›</a:t>
            </a:fld>
            <a:r>
              <a:rPr lang="de-DE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251040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wmf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9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7850" y="1371600"/>
            <a:ext cx="84201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die Formate des Vorlagentextes zu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7" name="Rectangle 50"/>
          <p:cNvSpPr>
            <a:spLocks noGrp="1" noChangeArrowheads="1"/>
          </p:cNvSpPr>
          <p:nvPr>
            <p:ph type="title"/>
          </p:nvPr>
        </p:nvSpPr>
        <p:spPr bwMode="auto">
          <a:xfrm>
            <a:off x="577850" y="279400"/>
            <a:ext cx="84201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das Format des Masters zu bearbeiten.</a:t>
            </a:r>
          </a:p>
        </p:txBody>
      </p:sp>
      <p:sp>
        <p:nvSpPr>
          <p:cNvPr id="1028" name="Line 55"/>
          <p:cNvSpPr>
            <a:spLocks noChangeShapeType="1"/>
          </p:cNvSpPr>
          <p:nvPr/>
        </p:nvSpPr>
        <p:spPr bwMode="auto">
          <a:xfrm>
            <a:off x="577850" y="1066800"/>
            <a:ext cx="8420100" cy="0"/>
          </a:xfrm>
          <a:prstGeom prst="line">
            <a:avLst/>
          </a:prstGeom>
          <a:noFill/>
          <a:ln w="38100">
            <a:solidFill>
              <a:srgbClr val="4D4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78" name="Rectangle 5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83675" y="6553200"/>
            <a:ext cx="660400" cy="30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000">
                <a:solidFill>
                  <a:schemeClr val="bg1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/>
              <a:t>-</a:t>
            </a:r>
            <a:fld id="{DA9F5CD2-93B3-4B32-BF55-7CF6CE864D49}" type="slidenum">
              <a:rPr lang="de-DE"/>
              <a:pPr>
                <a:defRPr/>
              </a:pPr>
              <a:t>‹Nr.›</a:t>
            </a:fld>
            <a:r>
              <a:rPr lang="de-DE"/>
              <a:t>-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95" r:id="rId1"/>
    <p:sldLayoutId id="2147484272" r:id="rId2"/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  <p:sldLayoutId id="2147484280" r:id="rId10"/>
    <p:sldLayoutId id="214748428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Blip>
          <a:blip r:embed="rId13"/>
        </a:buBlip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Ø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ü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-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-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-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-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-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9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7850" y="1371600"/>
            <a:ext cx="84201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die Formate des Vorlagentextes zu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2051" name="Rectangle 50"/>
          <p:cNvSpPr>
            <a:spLocks noGrp="1" noChangeArrowheads="1"/>
          </p:cNvSpPr>
          <p:nvPr>
            <p:ph type="title"/>
          </p:nvPr>
        </p:nvSpPr>
        <p:spPr bwMode="auto">
          <a:xfrm>
            <a:off x="577850" y="279400"/>
            <a:ext cx="84201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das Format des Masters zu bearbeiten.</a:t>
            </a:r>
          </a:p>
        </p:txBody>
      </p:sp>
      <p:sp>
        <p:nvSpPr>
          <p:cNvPr id="2052" name="Line 55"/>
          <p:cNvSpPr>
            <a:spLocks noChangeShapeType="1"/>
          </p:cNvSpPr>
          <p:nvPr/>
        </p:nvSpPr>
        <p:spPr bwMode="auto">
          <a:xfrm>
            <a:off x="577850" y="1066800"/>
            <a:ext cx="8420100" cy="0"/>
          </a:xfrm>
          <a:prstGeom prst="line">
            <a:avLst/>
          </a:prstGeom>
          <a:noFill/>
          <a:ln w="38100">
            <a:solidFill>
              <a:srgbClr val="4D4D4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78" name="Rectangle 5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83688" y="6527800"/>
            <a:ext cx="660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0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/>
              <a:t>-</a:t>
            </a:r>
            <a:fld id="{D4B92204-6733-420F-B326-60F1533CF5BA}" type="slidenum">
              <a:rPr lang="de-DE"/>
              <a:pPr>
                <a:defRPr/>
              </a:pPr>
              <a:t>‹Nr.›</a:t>
            </a:fld>
            <a:r>
              <a:rPr lang="de-DE"/>
              <a:t>-</a:t>
            </a:r>
          </a:p>
        </p:txBody>
      </p:sp>
      <p:pic>
        <p:nvPicPr>
          <p:cNvPr id="2054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150" y="0"/>
            <a:ext cx="588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96" r:id="rId1"/>
    <p:sldLayoutId id="2147484297" r:id="rId2"/>
    <p:sldLayoutId id="2147484282" r:id="rId3"/>
    <p:sldLayoutId id="2147484283" r:id="rId4"/>
    <p:sldLayoutId id="2147484284" r:id="rId5"/>
    <p:sldLayoutId id="2147484285" r:id="rId6"/>
    <p:sldLayoutId id="2147484286" r:id="rId7"/>
    <p:sldLayoutId id="2147484287" r:id="rId8"/>
  </p:sldLayoutIdLst>
  <p:transition spd="med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Blip>
          <a:blip r:embed="rId11"/>
        </a:buBlip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Ø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ü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-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-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-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-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-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9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7850" y="1371600"/>
            <a:ext cx="84201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die Formate des Vorlagentextes zu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3075" name="Rectangle 50"/>
          <p:cNvSpPr>
            <a:spLocks noGrp="1" noChangeArrowheads="1"/>
          </p:cNvSpPr>
          <p:nvPr>
            <p:ph type="title"/>
          </p:nvPr>
        </p:nvSpPr>
        <p:spPr bwMode="auto">
          <a:xfrm>
            <a:off x="577850" y="279400"/>
            <a:ext cx="84201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das Format des Masters zu bearbeiten.</a:t>
            </a:r>
          </a:p>
        </p:txBody>
      </p:sp>
      <p:sp>
        <p:nvSpPr>
          <p:cNvPr id="3076" name="Line 55"/>
          <p:cNvSpPr>
            <a:spLocks noChangeShapeType="1"/>
          </p:cNvSpPr>
          <p:nvPr/>
        </p:nvSpPr>
        <p:spPr bwMode="auto">
          <a:xfrm>
            <a:off x="577850" y="1066800"/>
            <a:ext cx="8420100" cy="0"/>
          </a:xfrm>
          <a:prstGeom prst="line">
            <a:avLst/>
          </a:prstGeom>
          <a:noFill/>
          <a:ln w="38100">
            <a:solidFill>
              <a:srgbClr val="4D4D4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78" name="Rectangle 5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83688" y="6527800"/>
            <a:ext cx="660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0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/>
              <a:t>-</a:t>
            </a:r>
            <a:fld id="{D2CA2230-6105-42D2-BAF0-CBEF5F690F27}" type="slidenum">
              <a:rPr lang="de-DE"/>
              <a:pPr>
                <a:defRPr/>
              </a:pPr>
              <a:t>‹Nr.›</a:t>
            </a:fld>
            <a:r>
              <a:rPr lang="de-DE"/>
              <a:t>-</a:t>
            </a:r>
          </a:p>
        </p:txBody>
      </p:sp>
      <p:pic>
        <p:nvPicPr>
          <p:cNvPr id="3078" name="Grafik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150" y="0"/>
            <a:ext cx="588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98" r:id="rId1"/>
    <p:sldLayoutId id="2147484299" r:id="rId2"/>
    <p:sldLayoutId id="2147484288" r:id="rId3"/>
    <p:sldLayoutId id="2147484289" r:id="rId4"/>
    <p:sldLayoutId id="2147484290" r:id="rId5"/>
    <p:sldLayoutId id="2147484291" r:id="rId6"/>
    <p:sldLayoutId id="2147484292" r:id="rId7"/>
    <p:sldLayoutId id="2147484293" r:id="rId8"/>
    <p:sldLayoutId id="2147484294" r:id="rId9"/>
    <p:sldLayoutId id="2147484300" r:id="rId10"/>
  </p:sldLayoutIdLst>
  <p:transition spd="med"/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Blip>
          <a:blip r:embed="rId13"/>
        </a:buBlip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Ø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ü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-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-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-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-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-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5.png"/><Relationship Id="rId5" Type="http://schemas.openxmlformats.org/officeDocument/2006/relationships/image" Target="../media/image1.wmf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wmf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jpeg"/><Relationship Id="rId11" Type="http://schemas.openxmlformats.org/officeDocument/2006/relationships/image" Target="../media/image10.png"/><Relationship Id="rId5" Type="http://schemas.openxmlformats.org/officeDocument/2006/relationships/image" Target="../media/image12.jpe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11.jpe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7"/>
          <p:cNvSpPr txBox="1">
            <a:spLocks noChangeArrowheads="1"/>
          </p:cNvSpPr>
          <p:nvPr/>
        </p:nvSpPr>
        <p:spPr bwMode="auto">
          <a:xfrm>
            <a:off x="220649" y="439846"/>
            <a:ext cx="8915400" cy="1677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54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GB" sz="3100" dirty="0"/>
              <a:t>New </a:t>
            </a:r>
            <a:r>
              <a:rPr lang="en-GB" sz="3100" dirty="0" smtClean="0"/>
              <a:t>Developments </a:t>
            </a:r>
            <a:r>
              <a:rPr lang="en-GB" sz="3100" dirty="0"/>
              <a:t>and </a:t>
            </a:r>
            <a:r>
              <a:rPr lang="en-GB" sz="3100" dirty="0" smtClean="0"/>
              <a:t>Operating </a:t>
            </a:r>
            <a:r>
              <a:rPr lang="en-GB" sz="3100" dirty="0"/>
              <a:t>E</a:t>
            </a:r>
            <a:r>
              <a:rPr lang="en-GB" sz="3100" dirty="0" smtClean="0"/>
              <a:t>xperiences </a:t>
            </a:r>
            <a:r>
              <a:rPr lang="en-GB" sz="3100" dirty="0"/>
              <a:t>with </a:t>
            </a:r>
            <a:r>
              <a:rPr lang="en-GB" sz="3100" dirty="0" smtClean="0"/>
              <a:t>High </a:t>
            </a:r>
            <a:r>
              <a:rPr lang="en-GB" sz="3100" dirty="0"/>
              <a:t>P</a:t>
            </a:r>
            <a:r>
              <a:rPr lang="en-GB" sz="3100" dirty="0" smtClean="0"/>
              <a:t>erformance </a:t>
            </a:r>
            <a:r>
              <a:rPr lang="en-GB" sz="3100" dirty="0"/>
              <a:t>D</a:t>
            </a:r>
            <a:r>
              <a:rPr lang="en-GB" sz="3100" dirty="0" smtClean="0"/>
              <a:t>isc Filters </a:t>
            </a:r>
            <a:br>
              <a:rPr lang="en-GB" sz="3100" dirty="0" smtClean="0"/>
            </a:br>
            <a:r>
              <a:rPr lang="en-GB" sz="3100" dirty="0" smtClean="0"/>
              <a:t>for Tailings </a:t>
            </a:r>
            <a:r>
              <a:rPr lang="en-GB" sz="3100" dirty="0"/>
              <a:t>D</a:t>
            </a:r>
            <a:r>
              <a:rPr lang="en-GB" sz="3100" dirty="0" smtClean="0"/>
              <a:t>ewatering</a:t>
            </a:r>
            <a:endParaRPr lang="de-DE" sz="3100" dirty="0"/>
          </a:p>
        </p:txBody>
      </p:sp>
      <p:sp>
        <p:nvSpPr>
          <p:cNvPr id="10243" name="Rectangle 8"/>
          <p:cNvSpPr>
            <a:spLocks noChangeArrowheads="1"/>
          </p:cNvSpPr>
          <p:nvPr/>
        </p:nvSpPr>
        <p:spPr bwMode="auto">
          <a:xfrm>
            <a:off x="2819400" y="6203950"/>
            <a:ext cx="373380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buClrTx/>
              <a:buFontTx/>
              <a:buNone/>
            </a:pPr>
            <a:r>
              <a:rPr kumimoji="0" lang="de-DE" altLang="de-DE" dirty="0"/>
              <a:t>www.bokela.com</a:t>
            </a:r>
          </a:p>
        </p:txBody>
      </p:sp>
      <p:pic>
        <p:nvPicPr>
          <p:cNvPr id="10244" name="Picture 11" descr="N:\Vakuum\Scheifi\Bilder\L4-ACG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4" t="25000" r="17520" b="8333"/>
          <a:stretch>
            <a:fillRect/>
          </a:stretch>
        </p:blipFill>
        <p:spPr bwMode="auto">
          <a:xfrm>
            <a:off x="2813050" y="2309813"/>
            <a:ext cx="1711325" cy="1646237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5" name="Text Box 12"/>
          <p:cNvSpPr txBox="1">
            <a:spLocks noChangeArrowheads="1"/>
          </p:cNvSpPr>
          <p:nvPr/>
        </p:nvSpPr>
        <p:spPr bwMode="auto">
          <a:xfrm>
            <a:off x="4800600" y="4195763"/>
            <a:ext cx="1728788" cy="1711325"/>
          </a:xfrm>
          <a:prstGeom prst="rect">
            <a:avLst/>
          </a:prstGeom>
          <a:noFill/>
          <a:ln w="19050" cap="sq">
            <a:solidFill>
              <a:srgbClr val="33CCFF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6000" rIns="36000" anchor="ctr" anchorCtr="1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de-DE" sz="1800" b="1" dirty="0"/>
              <a:t>André Egger</a:t>
            </a:r>
          </a:p>
          <a:p>
            <a:pPr algn="ctr" eaLnBrk="1" hangingPunct="1">
              <a:spcBef>
                <a:spcPts val="1800"/>
              </a:spcBef>
              <a:buClrTx/>
              <a:buFontTx/>
              <a:buNone/>
            </a:pPr>
            <a:r>
              <a:rPr lang="de-DE" altLang="de-DE" sz="1400" dirty="0" smtClean="0"/>
              <a:t>Paste 2016</a:t>
            </a:r>
            <a:endParaRPr lang="de-DE" altLang="de-DE" sz="1400" dirty="0"/>
          </a:p>
        </p:txBody>
      </p:sp>
      <p:pic>
        <p:nvPicPr>
          <p:cNvPr id="10246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7" b="5743"/>
          <a:stretch>
            <a:fillRect/>
          </a:stretch>
        </p:blipFill>
        <p:spPr bwMode="auto">
          <a:xfrm>
            <a:off x="2813050" y="4195763"/>
            <a:ext cx="1731963" cy="17113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Grafi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2" r="496" b="23033"/>
          <a:stretch>
            <a:fillRect/>
          </a:stretch>
        </p:blipFill>
        <p:spPr bwMode="auto">
          <a:xfrm>
            <a:off x="4814888" y="2309813"/>
            <a:ext cx="1714500" cy="1662112"/>
          </a:xfrm>
          <a:prstGeom prst="rect">
            <a:avLst/>
          </a:prstGeom>
          <a:noFill/>
          <a:ln w="1905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 rot="16200000">
            <a:off x="9412785" y="6399453"/>
            <a:ext cx="46519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 smtClean="0"/>
              <a:t>06/2016</a:t>
            </a:r>
            <a:endParaRPr lang="de-DE" sz="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liennummernplatzhalter 2"/>
          <p:cNvSpPr>
            <a:spLocks noGrp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de-DE" altLang="de-DE" sz="1000" smtClean="0">
                <a:solidFill>
                  <a:schemeClr val="bg1"/>
                </a:solidFill>
              </a:rPr>
              <a:t>-</a:t>
            </a:r>
            <a:fld id="{68AECE8E-4055-48FD-8B6E-4EE01405E25A}" type="slidenum">
              <a:rPr lang="de-DE" altLang="de-DE" sz="1000" smtClean="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10</a:t>
            </a:fld>
            <a:r>
              <a:rPr lang="de-DE" altLang="de-DE" sz="1000" smtClean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60388" y="169863"/>
            <a:ext cx="8458200" cy="863600"/>
          </a:xfrm>
        </p:spPr>
        <p:txBody>
          <a:bodyPr/>
          <a:lstStyle/>
          <a:p>
            <a:pPr eaLnBrk="1" hangingPunct="1"/>
            <a:r>
              <a:rPr lang="en-GB" altLang="de-DE" b="0" dirty="0" smtClean="0"/>
              <a:t> Dewatering of Zinc Tailings </a:t>
            </a:r>
            <a:br>
              <a:rPr lang="en-GB" altLang="de-DE" b="0" dirty="0" smtClean="0"/>
            </a:br>
            <a:r>
              <a:rPr lang="en-GB" altLang="de-DE" b="0" dirty="0" smtClean="0"/>
              <a:t>with BOKELA Disc Filters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550863" y="1300732"/>
            <a:ext cx="4402137" cy="832124"/>
          </a:xfrm>
          <a:prstGeom prst="rect">
            <a:avLst/>
          </a:prstGeom>
          <a:solidFill>
            <a:srgbClr val="F8C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ClrTx/>
              <a:buFontTx/>
              <a:buNone/>
            </a:pPr>
            <a:r>
              <a:rPr lang="en-US" sz="2300" dirty="0" smtClean="0"/>
              <a:t>Zinc </a:t>
            </a:r>
            <a:r>
              <a:rPr lang="en-US" sz="2300" dirty="0"/>
              <a:t>tailings from a copper and zinc mine in Australia, </a:t>
            </a:r>
            <a:r>
              <a:rPr lang="en-US" sz="2300" dirty="0" err="1"/>
              <a:t>Qld</a:t>
            </a:r>
            <a:r>
              <a:rPr lang="en-US" sz="2300" dirty="0"/>
              <a:t> </a:t>
            </a:r>
            <a:endParaRPr kumimoji="0" lang="en-GB" altLang="de-DE" sz="2300" dirty="0"/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550863" y="2276872"/>
            <a:ext cx="4402137" cy="4428728"/>
          </a:xfrm>
          <a:prstGeom prst="rect">
            <a:avLst/>
          </a:prstGeom>
          <a:solidFill>
            <a:srgbClr val="F8C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marL="87313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tabLst>
                <a:tab pos="476250" algn="l"/>
                <a:tab pos="3429000" algn="r"/>
              </a:tabLst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Blip>
                <a:blip r:embed="rId3"/>
              </a:buBlip>
              <a:tabLst>
                <a:tab pos="476250" algn="l"/>
                <a:tab pos="3429000" algn="r"/>
              </a:tabLst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tabLst>
                <a:tab pos="476250" algn="l"/>
                <a:tab pos="3429000" algn="r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  <a:tabLst>
                <a:tab pos="476250" algn="l"/>
                <a:tab pos="3429000" algn="r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tabLst>
                <a:tab pos="476250" algn="l"/>
                <a:tab pos="3429000" algn="r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tabLst>
                <a:tab pos="476250" algn="l"/>
                <a:tab pos="3429000" algn="r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tabLst>
                <a:tab pos="476250" algn="l"/>
                <a:tab pos="3429000" algn="r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tabLst>
                <a:tab pos="476250" algn="l"/>
                <a:tab pos="3429000" algn="r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tabLst>
                <a:tab pos="476250" algn="l"/>
                <a:tab pos="3429000" algn="r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985838" indent="-898525" eaLnBrk="1" hangingPunct="1">
              <a:lnSpc>
                <a:spcPct val="105000"/>
              </a:lnSpc>
              <a:spcBef>
                <a:spcPts val="600"/>
              </a:spcBef>
              <a:buClrTx/>
              <a:tabLst>
                <a:tab pos="985838" algn="l"/>
                <a:tab pos="3429000" algn="r"/>
              </a:tabLst>
            </a:pPr>
            <a:r>
              <a:rPr kumimoji="0" lang="en-GB" altLang="de-DE" sz="1800" b="1" dirty="0"/>
              <a:t>Filter: 	</a:t>
            </a:r>
            <a:r>
              <a:rPr kumimoji="0" lang="en-GB" altLang="de-DE" sz="1800" dirty="0"/>
              <a:t>2 </a:t>
            </a:r>
            <a:r>
              <a:rPr kumimoji="0" lang="en-GB" altLang="de-DE" sz="1800" dirty="0" smtClean="0"/>
              <a:t>x Boozer ME8 </a:t>
            </a:r>
            <a:r>
              <a:rPr kumimoji="0" lang="en-GB" altLang="de-DE" sz="1800" dirty="0"/>
              <a:t>(	</a:t>
            </a:r>
            <a:r>
              <a:rPr kumimoji="0" lang="en-GB" altLang="de-DE" sz="1800" dirty="0" smtClean="0"/>
              <a:t>141m² </a:t>
            </a:r>
            <a:r>
              <a:rPr kumimoji="0" lang="en-GB" altLang="de-DE" sz="1800" dirty="0"/>
              <a:t>each</a:t>
            </a:r>
            <a:r>
              <a:rPr kumimoji="0" lang="en-GB" altLang="de-DE" sz="1800" dirty="0" smtClean="0"/>
              <a:t>)</a:t>
            </a:r>
            <a:br>
              <a:rPr kumimoji="0" lang="en-GB" altLang="de-DE" sz="1800" dirty="0" smtClean="0"/>
            </a:br>
            <a:r>
              <a:rPr kumimoji="0" lang="en-GB" altLang="de-DE" sz="1800" dirty="0" smtClean="0"/>
              <a:t>	replacing 2 disc filters of old design</a:t>
            </a:r>
            <a:endParaRPr kumimoji="0" lang="en-GB" altLang="de-DE" sz="1800" dirty="0"/>
          </a:p>
          <a:p>
            <a:pPr marL="985838" indent="-898525" eaLnBrk="1" hangingPunct="1">
              <a:lnSpc>
                <a:spcPct val="115000"/>
              </a:lnSpc>
              <a:spcBef>
                <a:spcPts val="1200"/>
              </a:spcBef>
              <a:buClrTx/>
              <a:buFontTx/>
              <a:buNone/>
              <a:tabLst>
                <a:tab pos="985838" algn="l"/>
                <a:tab pos="3429000" algn="r"/>
              </a:tabLst>
            </a:pPr>
            <a:r>
              <a:rPr kumimoji="0" lang="en-GB" altLang="de-DE" sz="1800" b="1" dirty="0" smtClean="0"/>
              <a:t>Target</a:t>
            </a:r>
            <a:r>
              <a:rPr kumimoji="0" lang="en-GB" altLang="de-DE" sz="1800" b="1" dirty="0"/>
              <a:t>:</a:t>
            </a:r>
            <a:r>
              <a:rPr kumimoji="0" lang="en-GB" altLang="de-DE" sz="1800" dirty="0"/>
              <a:t> </a:t>
            </a:r>
            <a:r>
              <a:rPr kumimoji="0" lang="en-GB" altLang="de-DE" sz="1800" dirty="0" smtClean="0"/>
              <a:t>	plant </a:t>
            </a:r>
            <a:r>
              <a:rPr kumimoji="0" lang="en-GB" altLang="de-DE" sz="1800" dirty="0"/>
              <a:t>capacity </a:t>
            </a:r>
            <a:r>
              <a:rPr kumimoji="0" lang="en-GB" altLang="de-DE" sz="1800" dirty="0" smtClean="0"/>
              <a:t>increase from </a:t>
            </a:r>
            <a:br>
              <a:rPr kumimoji="0" lang="en-GB" altLang="de-DE" sz="1800" dirty="0" smtClean="0"/>
            </a:br>
            <a:r>
              <a:rPr kumimoji="0" lang="en-GB" altLang="de-DE" sz="1800" dirty="0" smtClean="0"/>
              <a:t>240 t/h to 350 t/h tailings</a:t>
            </a:r>
          </a:p>
          <a:p>
            <a:pPr eaLnBrk="1" hangingPunct="1">
              <a:lnSpc>
                <a:spcPct val="115000"/>
              </a:lnSpc>
              <a:spcBef>
                <a:spcPts val="1200"/>
              </a:spcBef>
              <a:buClrTx/>
              <a:buFontTx/>
              <a:buNone/>
              <a:tabLst>
                <a:tab pos="985838" algn="l"/>
                <a:tab pos="3429000" algn="r"/>
              </a:tabLst>
            </a:pPr>
            <a:r>
              <a:rPr kumimoji="0" lang="en-GB" altLang="de-DE" sz="1800" b="1" dirty="0" smtClean="0"/>
              <a:t>PSD:</a:t>
            </a:r>
            <a:r>
              <a:rPr kumimoji="0" lang="en-GB" altLang="de-DE" sz="1800" dirty="0"/>
              <a:t>	</a:t>
            </a:r>
            <a:r>
              <a:rPr kumimoji="0" lang="en-GB" altLang="de-DE" sz="1800" dirty="0" smtClean="0"/>
              <a:t>d</a:t>
            </a:r>
            <a:r>
              <a:rPr kumimoji="0" lang="en-GB" altLang="de-DE" sz="1800" baseline="-25000" dirty="0" smtClean="0"/>
              <a:t>50</a:t>
            </a:r>
            <a:r>
              <a:rPr kumimoji="0" lang="en-GB" altLang="de-DE" sz="2000" dirty="0" smtClean="0"/>
              <a:t> </a:t>
            </a:r>
            <a:r>
              <a:rPr kumimoji="0" lang="en-GB" altLang="de-DE" sz="2000" dirty="0"/>
              <a:t>=  </a:t>
            </a:r>
            <a:r>
              <a:rPr kumimoji="0" lang="en-GB" altLang="de-DE" sz="2000" dirty="0" smtClean="0"/>
              <a:t>50 </a:t>
            </a:r>
            <a:r>
              <a:rPr kumimoji="0" lang="en-GB" altLang="de-DE" sz="1800" dirty="0" smtClean="0"/>
              <a:t>micron</a:t>
            </a:r>
            <a:endParaRPr kumimoji="0" lang="en-GB" altLang="de-DE" sz="1800" dirty="0"/>
          </a:p>
          <a:p>
            <a:pPr eaLnBrk="1" hangingPunct="1">
              <a:spcBef>
                <a:spcPts val="600"/>
              </a:spcBef>
              <a:buClrTx/>
              <a:buFontTx/>
              <a:buNone/>
              <a:tabLst>
                <a:tab pos="985838" algn="l"/>
                <a:tab pos="3429000" algn="r"/>
              </a:tabLst>
            </a:pPr>
            <a:r>
              <a:rPr kumimoji="0" lang="en-GB" altLang="de-DE" sz="1800" b="1" dirty="0" smtClean="0"/>
              <a:t>Solids:</a:t>
            </a:r>
            <a:r>
              <a:rPr kumimoji="0" lang="en-GB" altLang="de-DE" sz="1800" dirty="0"/>
              <a:t>	</a:t>
            </a:r>
            <a:r>
              <a:rPr kumimoji="0" lang="en-GB" altLang="de-DE" sz="1800" dirty="0" err="1" smtClean="0"/>
              <a:t>m</a:t>
            </a:r>
            <a:r>
              <a:rPr kumimoji="0" lang="en-GB" altLang="de-DE" baseline="-25000" dirty="0" err="1" smtClean="0"/>
              <a:t>s</a:t>
            </a:r>
            <a:r>
              <a:rPr kumimoji="0" lang="en-GB" altLang="de-DE" sz="2000" dirty="0" smtClean="0"/>
              <a:t> </a:t>
            </a:r>
            <a:r>
              <a:rPr kumimoji="0" lang="en-GB" altLang="de-DE" sz="2000" dirty="0"/>
              <a:t>= </a:t>
            </a:r>
            <a:r>
              <a:rPr kumimoji="0" lang="en-GB" altLang="de-DE" sz="1800" dirty="0"/>
              <a:t>88 </a:t>
            </a:r>
            <a:r>
              <a:rPr kumimoji="0" lang="en-GB" altLang="de-DE" sz="1800" dirty="0" smtClean="0"/>
              <a:t>t/h</a:t>
            </a:r>
            <a:endParaRPr kumimoji="0" lang="en-GB" altLang="de-DE" sz="1800" dirty="0"/>
          </a:p>
          <a:p>
            <a:pPr eaLnBrk="1" hangingPunct="1">
              <a:spcBef>
                <a:spcPts val="600"/>
              </a:spcBef>
              <a:buClrTx/>
              <a:buFontTx/>
              <a:buNone/>
              <a:tabLst>
                <a:tab pos="985838" algn="l"/>
                <a:tab pos="3429000" algn="r"/>
              </a:tabLst>
            </a:pPr>
            <a:r>
              <a:rPr kumimoji="0" lang="en-GB" altLang="de-DE" sz="1800" dirty="0"/>
              <a:t>	</a:t>
            </a:r>
            <a:r>
              <a:rPr kumimoji="0" lang="en-GB" altLang="de-DE" sz="1800" dirty="0" smtClean="0"/>
              <a:t>feed </a:t>
            </a:r>
            <a:r>
              <a:rPr kumimoji="0" lang="en-GB" altLang="de-DE" sz="1800" dirty="0"/>
              <a:t>solids = </a:t>
            </a:r>
            <a:r>
              <a:rPr kumimoji="0" lang="en-GB" altLang="de-DE" sz="1800" dirty="0" smtClean="0"/>
              <a:t>60 - 65 </a:t>
            </a:r>
            <a:r>
              <a:rPr kumimoji="0" lang="en-GB" altLang="de-DE" sz="1800" dirty="0" err="1"/>
              <a:t>wt</a:t>
            </a:r>
            <a:r>
              <a:rPr kumimoji="0" lang="en-GB" altLang="de-DE" sz="1800" dirty="0"/>
              <a:t>-%</a:t>
            </a:r>
            <a:r>
              <a:rPr kumimoji="0" lang="en-GB" altLang="de-DE" sz="2000" dirty="0"/>
              <a:t> </a:t>
            </a:r>
            <a:br>
              <a:rPr kumimoji="0" lang="en-GB" altLang="de-DE" sz="2000" dirty="0"/>
            </a:br>
            <a:r>
              <a:rPr kumimoji="0" lang="en-GB" altLang="de-DE" sz="2000" dirty="0" smtClean="0"/>
              <a:t>		</a:t>
            </a:r>
            <a:r>
              <a:rPr kumimoji="0" lang="en-GB" altLang="de-DE" sz="1800" dirty="0" smtClean="0"/>
              <a:t>from </a:t>
            </a:r>
            <a:r>
              <a:rPr kumimoji="0" lang="en-GB" altLang="de-DE" sz="1800" dirty="0"/>
              <a:t>thickener underflow</a:t>
            </a:r>
          </a:p>
          <a:p>
            <a:pPr eaLnBrk="1" hangingPunct="1">
              <a:lnSpc>
                <a:spcPct val="115000"/>
              </a:lnSpc>
              <a:spcBef>
                <a:spcPts val="1200"/>
              </a:spcBef>
              <a:buClrTx/>
              <a:buFontTx/>
              <a:buNone/>
            </a:pPr>
            <a:r>
              <a:rPr kumimoji="0" lang="en-GB" altLang="de-DE" sz="1800" b="1" dirty="0" smtClean="0"/>
              <a:t>Moisture</a:t>
            </a:r>
            <a:r>
              <a:rPr kumimoji="0" lang="en-GB" altLang="de-DE" sz="1800" b="1" dirty="0"/>
              <a:t>: 	</a:t>
            </a:r>
            <a:r>
              <a:rPr kumimoji="0" lang="en-GB" altLang="de-DE" sz="1800" dirty="0"/>
              <a:t>mc = </a:t>
            </a:r>
            <a:r>
              <a:rPr kumimoji="0" lang="en-GB" altLang="de-DE" sz="1800" dirty="0" smtClean="0"/>
              <a:t>20 </a:t>
            </a:r>
            <a:r>
              <a:rPr kumimoji="0" lang="en-GB" altLang="de-DE" sz="1800" dirty="0"/>
              <a:t>– </a:t>
            </a:r>
            <a:r>
              <a:rPr kumimoji="0" lang="en-GB" altLang="de-DE" sz="1800" dirty="0" smtClean="0"/>
              <a:t>22 </a:t>
            </a:r>
            <a:r>
              <a:rPr kumimoji="0" lang="en-GB" altLang="de-DE" sz="1800" dirty="0" err="1"/>
              <a:t>wt</a:t>
            </a:r>
            <a:r>
              <a:rPr kumimoji="0" lang="en-GB" altLang="de-DE" sz="1800" dirty="0"/>
              <a:t>-% required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989" y="1268760"/>
            <a:ext cx="3792736" cy="284455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989" y="3861048"/>
            <a:ext cx="3792736" cy="284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85902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liennummernplatzhalter 2"/>
          <p:cNvSpPr>
            <a:spLocks noGrp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de-DE" altLang="de-DE" sz="1000" smtClean="0">
                <a:solidFill>
                  <a:schemeClr val="bg1"/>
                </a:solidFill>
              </a:rPr>
              <a:t>-</a:t>
            </a:r>
            <a:fld id="{68AECE8E-4055-48FD-8B6E-4EE01405E25A}" type="slidenum">
              <a:rPr lang="de-DE" altLang="de-DE" sz="1000" smtClean="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11</a:t>
            </a:fld>
            <a:r>
              <a:rPr lang="de-DE" altLang="de-DE" sz="1000" smtClean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60388" y="169863"/>
            <a:ext cx="8458200" cy="863600"/>
          </a:xfrm>
        </p:spPr>
        <p:txBody>
          <a:bodyPr/>
          <a:lstStyle/>
          <a:p>
            <a:pPr eaLnBrk="1" hangingPunct="1"/>
            <a:r>
              <a:rPr lang="en-GB" altLang="de-DE" b="0" dirty="0" smtClean="0"/>
              <a:t> Dewatering of Zinc Tailings </a:t>
            </a:r>
            <a:br>
              <a:rPr lang="en-GB" altLang="de-DE" b="0" dirty="0" smtClean="0"/>
            </a:br>
            <a:r>
              <a:rPr lang="en-GB" altLang="de-DE" b="0" dirty="0" smtClean="0"/>
              <a:t>with BOKELA Disc Filters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1" t="3812" r="17868" b="8361"/>
          <a:stretch/>
        </p:blipFill>
        <p:spPr>
          <a:xfrm>
            <a:off x="3639068" y="1447801"/>
            <a:ext cx="5473128" cy="4789512"/>
          </a:xfrm>
          <a:prstGeom prst="rect">
            <a:avLst/>
          </a:prstGeom>
        </p:spPr>
      </p:pic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206691"/>
              </p:ext>
            </p:extLst>
          </p:nvPr>
        </p:nvGraphicFramePr>
        <p:xfrm>
          <a:off x="560512" y="1988840"/>
          <a:ext cx="5184576" cy="34702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80015"/>
                <a:gridCol w="968257"/>
                <a:gridCol w="1368152"/>
                <a:gridCol w="1368152"/>
              </a:tblGrid>
              <a:tr h="618704">
                <a:tc>
                  <a:txBody>
                    <a:bodyPr/>
                    <a:lstStyle/>
                    <a:p>
                      <a:pPr algn="ctr" hangingPunct="0"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de-DE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Predicted value</a:t>
                      </a:r>
                      <a:b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 per filter</a:t>
                      </a: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Operational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</a:rPr>
                        <a:t>value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</a:rPr>
                        <a:t>per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filter</a:t>
                      </a: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12470">
                <a:tc>
                  <a:txBody>
                    <a:bodyPr/>
                    <a:lstStyle/>
                    <a:p>
                      <a:pPr algn="l" hangingPunct="0"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Solids throughput</a:t>
                      </a: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B w="635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0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0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0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01865">
                <a:tc>
                  <a:txBody>
                    <a:bodyPr/>
                    <a:lstStyle/>
                    <a:p>
                      <a:pPr marR="111760" algn="r" hangingPunct="0"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normal</a:t>
                      </a: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T w="635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[t/h]</a:t>
                      </a:r>
                      <a:endParaRPr lang="de-DE" sz="14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175</a:t>
                      </a:r>
                      <a:endParaRPr lang="de-DE" sz="14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 hangingPunct="0"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&gt; 175</a:t>
                      </a:r>
                      <a:endParaRPr lang="de-DE" sz="14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39169">
                <a:tc>
                  <a:txBody>
                    <a:bodyPr/>
                    <a:lstStyle/>
                    <a:p>
                      <a:pPr marR="111760" algn="r" hangingPunct="0"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peek (max.)</a:t>
                      </a: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T w="635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[t/h]</a:t>
                      </a:r>
                      <a:endParaRPr lang="de-DE" sz="14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200</a:t>
                      </a:r>
                      <a:endParaRPr lang="de-DE" sz="14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210</a:t>
                      </a:r>
                      <a:endParaRPr lang="de-DE" sz="14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11177">
                <a:tc>
                  <a:txBody>
                    <a:bodyPr/>
                    <a:lstStyle/>
                    <a:p>
                      <a:pPr algn="ctr" hangingPunct="0"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Filter speed for normal operation</a:t>
                      </a: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[rpm]</a:t>
                      </a:r>
                      <a:endParaRPr lang="de-DE" sz="14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1.5</a:t>
                      </a:r>
                      <a:endParaRPr lang="de-DE" sz="14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u="sng" dirty="0">
                          <a:effectLst/>
                        </a:rPr>
                        <a:t>&lt;</a:t>
                      </a:r>
                      <a:r>
                        <a:rPr lang="en-US" sz="1400" dirty="0">
                          <a:effectLst/>
                        </a:rPr>
                        <a:t> 1</a:t>
                      </a:r>
                      <a:endParaRPr lang="de-DE" sz="14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515404">
                <a:tc>
                  <a:txBody>
                    <a:bodyPr/>
                    <a:lstStyle/>
                    <a:p>
                      <a:pPr algn="l" hangingPunct="0"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Cake moisture</a:t>
                      </a: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[wt.-%-%]</a:t>
                      </a:r>
                      <a:endParaRPr lang="de-DE" sz="14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20 - 22</a:t>
                      </a:r>
                      <a:endParaRPr lang="de-DE" sz="14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17 – 20</a:t>
                      </a:r>
                      <a:endParaRPr lang="de-DE" sz="14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06613">
                <a:tc>
                  <a:txBody>
                    <a:bodyPr/>
                    <a:lstStyle/>
                    <a:p>
                      <a:pPr algn="l" hangingPunct="0"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</a:rPr>
                        <a:t>Flocculent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dosage</a:t>
                      </a: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[</a:t>
                      </a:r>
                      <a:r>
                        <a:rPr lang="en-US" sz="1400" dirty="0">
                          <a:effectLst/>
                        </a:rPr>
                        <a:t>g/t DS]</a:t>
                      </a:r>
                      <a:endParaRPr lang="de-DE" sz="14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depending </a:t>
                      </a:r>
                      <a:r>
                        <a:rPr lang="en-US" sz="1400" dirty="0">
                          <a:effectLst/>
                        </a:rPr>
                        <a:t>on feed charge</a:t>
                      </a:r>
                      <a:endParaRPr lang="de-DE" sz="14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0 </a:t>
                      </a:r>
                      <a:r>
                        <a:rPr lang="en-US" sz="1400" dirty="0">
                          <a:effectLst/>
                        </a:rPr>
                        <a:t>- 50</a:t>
                      </a:r>
                      <a:endParaRPr lang="de-DE" sz="1400" dirty="0">
                        <a:effectLst/>
                      </a:endParaRPr>
                    </a:p>
                    <a:p>
                      <a:pPr algn="ctr" hangingPunct="0"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</a:rPr>
                        <a:t>depending </a:t>
                      </a:r>
                      <a:r>
                        <a:rPr lang="en-US" sz="1200" dirty="0" smtClean="0">
                          <a:effectLst/>
                        </a:rPr>
                        <a:t/>
                      </a:r>
                      <a:br>
                        <a:rPr lang="en-US" sz="1200" dirty="0" smtClean="0">
                          <a:effectLst/>
                        </a:rPr>
                      </a:br>
                      <a:r>
                        <a:rPr lang="en-US" sz="1200" dirty="0" smtClean="0">
                          <a:effectLst/>
                        </a:rPr>
                        <a:t>on feed</a:t>
                      </a:r>
                      <a:endParaRPr lang="de-DE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89185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liennummernplatzhalter 2"/>
          <p:cNvSpPr>
            <a:spLocks noGrp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de-DE" altLang="de-DE" sz="1000" smtClean="0">
                <a:solidFill>
                  <a:schemeClr val="bg1"/>
                </a:solidFill>
              </a:rPr>
              <a:t>-</a:t>
            </a:r>
            <a:fld id="{68AECE8E-4055-48FD-8B6E-4EE01405E25A}" type="slidenum">
              <a:rPr lang="de-DE" altLang="de-DE" sz="1000" smtClean="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12</a:t>
            </a:fld>
            <a:r>
              <a:rPr lang="de-DE" altLang="de-DE" sz="1000" smtClean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60388" y="169863"/>
            <a:ext cx="8458200" cy="863600"/>
          </a:xfrm>
        </p:spPr>
        <p:txBody>
          <a:bodyPr/>
          <a:lstStyle/>
          <a:p>
            <a:pPr eaLnBrk="1" hangingPunct="1"/>
            <a:r>
              <a:rPr lang="en-GB" altLang="de-DE" b="0" dirty="0" smtClean="0"/>
              <a:t> Dewatering of Gold/Silver Tailings with </a:t>
            </a:r>
            <a:br>
              <a:rPr lang="en-GB" altLang="de-DE" b="0" dirty="0" smtClean="0"/>
            </a:br>
            <a:r>
              <a:rPr lang="en-GB" altLang="de-DE" b="0" dirty="0" smtClean="0"/>
              <a:t>BOKELA Disc Filters in 4,800 m Above Sea Level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550863" y="1228724"/>
            <a:ext cx="4179887" cy="832124"/>
          </a:xfrm>
          <a:prstGeom prst="rect">
            <a:avLst/>
          </a:prstGeom>
          <a:solidFill>
            <a:srgbClr val="F8C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ClrTx/>
              <a:buFontTx/>
              <a:buNone/>
            </a:pPr>
            <a:r>
              <a:rPr kumimoji="0" lang="en-GB" altLang="de-DE" dirty="0"/>
              <a:t>Mine backfill </a:t>
            </a:r>
            <a:r>
              <a:rPr kumimoji="0" lang="en-GB" altLang="de-DE" dirty="0" smtClean="0"/>
              <a:t>in </a:t>
            </a:r>
            <a:r>
              <a:rPr kumimoji="0" lang="en-GB" altLang="de-DE" dirty="0"/>
              <a:t>a </a:t>
            </a:r>
            <a:r>
              <a:rPr kumimoji="0" lang="en-GB" altLang="de-DE" dirty="0" smtClean="0"/>
              <a:t/>
            </a:r>
            <a:br>
              <a:rPr kumimoji="0" lang="en-GB" altLang="de-DE" dirty="0" smtClean="0"/>
            </a:br>
            <a:r>
              <a:rPr kumimoji="0" lang="en-GB" altLang="de-DE" dirty="0" smtClean="0"/>
              <a:t>gold/silver mine </a:t>
            </a:r>
            <a:r>
              <a:rPr kumimoji="0" lang="en-GB" altLang="de-DE" dirty="0"/>
              <a:t>in Peru</a:t>
            </a: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550863" y="2133600"/>
            <a:ext cx="4200525" cy="4572000"/>
          </a:xfrm>
          <a:prstGeom prst="rect">
            <a:avLst/>
          </a:prstGeom>
          <a:solidFill>
            <a:srgbClr val="F8C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marL="87313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tabLst>
                <a:tab pos="476250" algn="l"/>
                <a:tab pos="3429000" algn="r"/>
              </a:tabLst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Blip>
                <a:blip r:embed="rId3"/>
              </a:buBlip>
              <a:tabLst>
                <a:tab pos="476250" algn="l"/>
                <a:tab pos="3429000" algn="r"/>
              </a:tabLst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tabLst>
                <a:tab pos="476250" algn="l"/>
                <a:tab pos="3429000" algn="r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  <a:tabLst>
                <a:tab pos="476250" algn="l"/>
                <a:tab pos="3429000" algn="r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tabLst>
                <a:tab pos="476250" algn="l"/>
                <a:tab pos="3429000" algn="r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tabLst>
                <a:tab pos="476250" algn="l"/>
                <a:tab pos="3429000" algn="r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tabLst>
                <a:tab pos="476250" algn="l"/>
                <a:tab pos="3429000" algn="r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tabLst>
                <a:tab pos="476250" algn="l"/>
                <a:tab pos="3429000" algn="r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tabLst>
                <a:tab pos="476250" algn="l"/>
                <a:tab pos="3429000" algn="r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ts val="600"/>
              </a:spcBef>
              <a:buClrTx/>
              <a:tabLst>
                <a:tab pos="1168400" algn="l"/>
                <a:tab pos="3429000" algn="r"/>
              </a:tabLst>
            </a:pPr>
            <a:r>
              <a:rPr kumimoji="0" lang="en-GB" altLang="de-DE" sz="1800" b="1" dirty="0"/>
              <a:t>Filter: 	</a:t>
            </a:r>
            <a:r>
              <a:rPr kumimoji="0" lang="en-GB" altLang="de-DE" sz="1800" dirty="0"/>
              <a:t>2 x Boozer L4 (	176m² each)</a:t>
            </a:r>
          </a:p>
          <a:p>
            <a:pPr eaLnBrk="1" hangingPunct="1">
              <a:lnSpc>
                <a:spcPct val="115000"/>
              </a:lnSpc>
              <a:spcBef>
                <a:spcPts val="1800"/>
              </a:spcBef>
              <a:buClrTx/>
              <a:buFontTx/>
              <a:buNone/>
            </a:pPr>
            <a:r>
              <a:rPr kumimoji="0" lang="en-GB" altLang="de-DE" sz="1800" b="1" dirty="0" smtClean="0"/>
              <a:t>Target</a:t>
            </a:r>
            <a:r>
              <a:rPr kumimoji="0" lang="en-GB" altLang="de-DE" sz="1800" b="1" dirty="0"/>
              <a:t>:</a:t>
            </a:r>
            <a:r>
              <a:rPr kumimoji="0" lang="en-GB" altLang="de-DE" sz="1800" dirty="0"/>
              <a:t> </a:t>
            </a:r>
            <a:r>
              <a:rPr kumimoji="0" lang="en-GB" altLang="de-DE" sz="1800" dirty="0" smtClean="0"/>
              <a:t/>
            </a:r>
            <a:br>
              <a:rPr kumimoji="0" lang="en-GB" altLang="de-DE" sz="1800" dirty="0" smtClean="0"/>
            </a:br>
            <a:r>
              <a:rPr kumimoji="0" lang="en-GB" altLang="de-DE" sz="1800" b="1" dirty="0" smtClean="0"/>
              <a:t>reduction </a:t>
            </a:r>
            <a:r>
              <a:rPr kumimoji="0" lang="en-GB" altLang="de-DE" sz="1800" b="1" dirty="0"/>
              <a:t>of water content after thickener to allow for mixing with </a:t>
            </a:r>
            <a:r>
              <a:rPr kumimoji="0" lang="en-GB" altLang="de-DE" sz="1800" b="1" dirty="0" smtClean="0"/>
              <a:t>cement</a:t>
            </a:r>
          </a:p>
          <a:p>
            <a:pPr eaLnBrk="1" hangingPunct="1">
              <a:lnSpc>
                <a:spcPct val="115000"/>
              </a:lnSpc>
              <a:spcBef>
                <a:spcPts val="1200"/>
              </a:spcBef>
              <a:buClrTx/>
              <a:buFontTx/>
              <a:buNone/>
            </a:pPr>
            <a:r>
              <a:rPr kumimoji="0" lang="en-GB" altLang="de-DE" sz="1800" b="1" dirty="0"/>
              <a:t>PSD:</a:t>
            </a:r>
            <a:r>
              <a:rPr kumimoji="0" lang="en-GB" altLang="de-DE" sz="1800" dirty="0"/>
              <a:t>	d</a:t>
            </a:r>
            <a:r>
              <a:rPr kumimoji="0" lang="en-GB" altLang="de-DE" sz="1800" baseline="-25000" dirty="0"/>
              <a:t>50</a:t>
            </a:r>
            <a:r>
              <a:rPr kumimoji="0" lang="en-GB" altLang="de-DE" sz="2000" dirty="0"/>
              <a:t> =  22 - 27</a:t>
            </a:r>
            <a:r>
              <a:rPr kumimoji="0" lang="en-GB" altLang="de-DE" sz="1800" dirty="0"/>
              <a:t> micron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200"/>
              </a:spcAft>
              <a:buClrTx/>
              <a:buFontTx/>
              <a:buNone/>
            </a:pPr>
            <a:r>
              <a:rPr kumimoji="0" lang="en-GB" altLang="de-DE" sz="1800" dirty="0"/>
              <a:t>                 (high clay content)</a:t>
            </a:r>
          </a:p>
          <a:p>
            <a:pPr eaLnBrk="1" hangingPunct="1">
              <a:spcBef>
                <a:spcPts val="600"/>
              </a:spcBef>
              <a:buClrTx/>
              <a:buFontTx/>
              <a:buNone/>
              <a:tabLst>
                <a:tab pos="1166813" algn="l"/>
                <a:tab pos="3429000" algn="r"/>
              </a:tabLst>
            </a:pPr>
            <a:r>
              <a:rPr kumimoji="0" lang="en-GB" altLang="de-DE" sz="1800" b="1" dirty="0" smtClean="0"/>
              <a:t>Solids:</a:t>
            </a:r>
            <a:r>
              <a:rPr kumimoji="0" lang="en-GB" altLang="de-DE" sz="1800" dirty="0"/>
              <a:t>	</a:t>
            </a:r>
            <a:r>
              <a:rPr kumimoji="0" lang="en-GB" altLang="de-DE" sz="1800" dirty="0" err="1" smtClean="0"/>
              <a:t>m</a:t>
            </a:r>
            <a:r>
              <a:rPr kumimoji="0" lang="en-GB" altLang="de-DE" baseline="-25000" dirty="0" err="1" smtClean="0"/>
              <a:t>s</a:t>
            </a:r>
            <a:r>
              <a:rPr kumimoji="0" lang="en-GB" altLang="de-DE" sz="2000" dirty="0" smtClean="0"/>
              <a:t> </a:t>
            </a:r>
            <a:r>
              <a:rPr kumimoji="0" lang="en-GB" altLang="de-DE" sz="2000" dirty="0"/>
              <a:t>= </a:t>
            </a:r>
            <a:r>
              <a:rPr kumimoji="0" lang="en-GB" altLang="de-DE" sz="1800" dirty="0"/>
              <a:t>88 </a:t>
            </a:r>
            <a:r>
              <a:rPr kumimoji="0" lang="en-GB" altLang="de-DE" sz="1800" dirty="0" smtClean="0"/>
              <a:t>t/h</a:t>
            </a:r>
            <a:endParaRPr kumimoji="0" lang="en-GB" altLang="de-DE" sz="1800" dirty="0"/>
          </a:p>
          <a:p>
            <a:pPr eaLnBrk="1" hangingPunct="1">
              <a:spcBef>
                <a:spcPts val="600"/>
              </a:spcBef>
              <a:buClrTx/>
              <a:buFontTx/>
              <a:buNone/>
              <a:tabLst>
                <a:tab pos="1166813" algn="l"/>
                <a:tab pos="3429000" algn="r"/>
              </a:tabLst>
            </a:pPr>
            <a:r>
              <a:rPr kumimoji="0" lang="en-GB" altLang="de-DE" sz="1800" dirty="0"/>
              <a:t>	</a:t>
            </a:r>
            <a:r>
              <a:rPr kumimoji="0" lang="en-GB" altLang="de-DE" sz="1800" dirty="0" smtClean="0"/>
              <a:t>feed </a:t>
            </a:r>
            <a:r>
              <a:rPr kumimoji="0" lang="en-GB" altLang="de-DE" sz="1800" dirty="0"/>
              <a:t>solids = 55 </a:t>
            </a:r>
            <a:r>
              <a:rPr kumimoji="0" lang="en-GB" altLang="de-DE" sz="1800" dirty="0" err="1"/>
              <a:t>wt</a:t>
            </a:r>
            <a:r>
              <a:rPr kumimoji="0" lang="en-GB" altLang="de-DE" sz="1800" dirty="0"/>
              <a:t>-%</a:t>
            </a:r>
            <a:r>
              <a:rPr kumimoji="0" lang="en-GB" altLang="de-DE" sz="2000" dirty="0"/>
              <a:t> </a:t>
            </a:r>
            <a:br>
              <a:rPr kumimoji="0" lang="en-GB" altLang="de-DE" sz="2000" dirty="0"/>
            </a:br>
            <a:r>
              <a:rPr kumimoji="0" lang="en-GB" altLang="de-DE" sz="2000" dirty="0" smtClean="0"/>
              <a:t>		</a:t>
            </a:r>
            <a:r>
              <a:rPr kumimoji="0" lang="en-GB" altLang="de-DE" sz="1800" dirty="0" smtClean="0"/>
              <a:t>from </a:t>
            </a:r>
            <a:r>
              <a:rPr kumimoji="0" lang="en-GB" altLang="de-DE" sz="1800" dirty="0"/>
              <a:t>thickener underflow</a:t>
            </a:r>
          </a:p>
          <a:p>
            <a:pPr eaLnBrk="1" hangingPunct="1">
              <a:lnSpc>
                <a:spcPct val="115000"/>
              </a:lnSpc>
              <a:spcBef>
                <a:spcPts val="1200"/>
              </a:spcBef>
              <a:buClrTx/>
              <a:buFontTx/>
              <a:buNone/>
            </a:pPr>
            <a:r>
              <a:rPr kumimoji="0" lang="en-GB" altLang="de-DE" sz="1800" b="1" dirty="0" smtClean="0"/>
              <a:t>Moisture</a:t>
            </a:r>
            <a:r>
              <a:rPr kumimoji="0" lang="en-GB" altLang="de-DE" sz="1800" b="1" dirty="0"/>
              <a:t>: 	</a:t>
            </a:r>
            <a:r>
              <a:rPr kumimoji="0" lang="en-GB" altLang="de-DE" sz="1800" dirty="0"/>
              <a:t>mc = 23 – 24 </a:t>
            </a:r>
            <a:r>
              <a:rPr kumimoji="0" lang="en-GB" altLang="de-DE" sz="1800" dirty="0" err="1"/>
              <a:t>wt</a:t>
            </a:r>
            <a:r>
              <a:rPr kumimoji="0" lang="en-GB" altLang="de-DE" sz="1800" dirty="0"/>
              <a:t>-% required</a:t>
            </a:r>
          </a:p>
        </p:txBody>
      </p:sp>
      <p:pic>
        <p:nvPicPr>
          <p:cNvPr id="21510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228725"/>
            <a:ext cx="4106863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liennummernplatzhalter 3"/>
          <p:cNvSpPr>
            <a:spLocks noGrp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de-DE" altLang="de-DE" sz="1000" smtClean="0">
                <a:solidFill>
                  <a:schemeClr val="bg1"/>
                </a:solidFill>
              </a:rPr>
              <a:t>-</a:t>
            </a:r>
            <a:fld id="{A9EA605F-DD64-49F3-810F-8084355DE417}" type="slidenum">
              <a:rPr lang="de-DE" altLang="de-DE" sz="1000" smtClean="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13</a:t>
            </a:fld>
            <a:r>
              <a:rPr lang="de-DE" altLang="de-DE" sz="1000" smtClean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457200" y="67565"/>
            <a:ext cx="8610600" cy="96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spcAft>
                <a:spcPts val="600"/>
              </a:spcAft>
              <a:buClrTx/>
              <a:buFontTx/>
              <a:buNone/>
            </a:pPr>
            <a:r>
              <a:rPr lang="en-AU" altLang="de-DE" sz="2800" dirty="0">
                <a:cs typeface="Times New Roman" pitchFamily="18" charset="0"/>
              </a:rPr>
              <a:t>Filter </a:t>
            </a:r>
            <a:r>
              <a:rPr lang="en-AU" altLang="de-DE" sz="2800" dirty="0" smtClean="0">
                <a:cs typeface="Times New Roman" pitchFamily="18" charset="0"/>
              </a:rPr>
              <a:t>in Operation</a:t>
            </a:r>
          </a:p>
          <a:p>
            <a:pPr algn="ctr" eaLnBrk="1" hangingPunct="1">
              <a:spcBef>
                <a:spcPts val="0"/>
              </a:spcBef>
              <a:spcAft>
                <a:spcPts val="600"/>
              </a:spcAft>
              <a:buClrTx/>
              <a:buFontTx/>
              <a:buNone/>
            </a:pPr>
            <a:r>
              <a:rPr lang="en-GB" altLang="de-DE" dirty="0" smtClean="0"/>
              <a:t>Dewatering </a:t>
            </a:r>
            <a:r>
              <a:rPr lang="en-GB" altLang="de-DE" dirty="0"/>
              <a:t>of Gold/Silver Tailings</a:t>
            </a:r>
            <a:endParaRPr lang="de-DE" altLang="de-DE" dirty="0"/>
          </a:p>
        </p:txBody>
      </p:sp>
      <p:pic>
        <p:nvPicPr>
          <p:cNvPr id="2" name="SFI-Tailing-Cake-Discharge-8576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71736" y="1052735"/>
            <a:ext cx="13195767" cy="741682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de-DE" altLang="de-DE" sz="1000" smtClean="0">
                <a:solidFill>
                  <a:srgbClr val="FFFFFF"/>
                </a:solidFill>
              </a:rPr>
              <a:t>-</a:t>
            </a:r>
            <a:fld id="{3D6BC303-91F2-4F91-97CC-14D1C0F8CF24}" type="slidenum">
              <a:rPr lang="de-DE" altLang="de-DE" sz="1000" smtClean="0">
                <a:solidFill>
                  <a:srgbClr val="FFFFFF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14</a:t>
            </a:fld>
            <a:r>
              <a:rPr lang="de-DE" altLang="de-DE" sz="1000" smtClean="0">
                <a:solidFill>
                  <a:srgbClr val="FFFFFF"/>
                </a:solidFill>
              </a:rPr>
              <a:t>-</a:t>
            </a:r>
          </a:p>
        </p:txBody>
      </p:sp>
      <p:graphicFrame>
        <p:nvGraphicFramePr>
          <p:cNvPr id="204032" name="Group 256"/>
          <p:cNvGraphicFramePr>
            <a:graphicFrameLocks noGrp="1"/>
          </p:cNvGraphicFramePr>
          <p:nvPr/>
        </p:nvGraphicFramePr>
        <p:xfrm>
          <a:off x="1639888" y="3068638"/>
          <a:ext cx="6884987" cy="3583635"/>
        </p:xfrm>
        <a:graphic>
          <a:graphicData uri="http://schemas.openxmlformats.org/drawingml/2006/table">
            <a:tbl>
              <a:tblPr/>
              <a:tblGrid>
                <a:gridCol w="2071687"/>
                <a:gridCol w="809625"/>
                <a:gridCol w="1292225"/>
                <a:gridCol w="1292225"/>
                <a:gridCol w="1419225"/>
              </a:tblGrid>
              <a:tr h="8223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Filter Data</a:t>
                      </a:r>
                    </a:p>
                  </a:txBody>
                  <a:tcPr marL="99050" marR="99050"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alt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9050" marR="99050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BOKELA</a:t>
                      </a:r>
                      <a:b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Boozer Disc Filter</a:t>
                      </a:r>
                    </a:p>
                  </a:txBody>
                  <a:tcPr marL="99050" marR="99050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 Horizontal Belt Filter</a:t>
                      </a:r>
                    </a:p>
                  </a:txBody>
                  <a:tcPr marL="99050" marR="99050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Filter Press</a:t>
                      </a:r>
                    </a:p>
                  </a:txBody>
                  <a:tcPr marL="99050" marR="99050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</a:tr>
              <a:tr h="4429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Cake thickness</a:t>
                      </a:r>
                    </a:p>
                  </a:txBody>
                  <a:tcPr marL="99050" marR="99050"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[mm]</a:t>
                      </a:r>
                    </a:p>
                  </a:txBody>
                  <a:tcPr marL="99050" marR="99050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99050" marR="99050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</a:t>
                      </a:r>
                    </a:p>
                  </a:txBody>
                  <a:tcPr marL="99050" marR="99050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 marL="99050" marR="99050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794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Cake formation angle  </a:t>
                      </a: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a</a:t>
                      </a:r>
                      <a:r>
                        <a:rPr kumimoji="0" lang="de-DE" altLang="de-DE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9050" marR="99050"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[°]</a:t>
                      </a:r>
                    </a:p>
                  </a:txBody>
                  <a:tcPr marL="99050" marR="99050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150</a:t>
                      </a:r>
                    </a:p>
                  </a:txBody>
                  <a:tcPr marL="99050" marR="99050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130</a:t>
                      </a:r>
                    </a:p>
                  </a:txBody>
                  <a:tcPr marL="99050" marR="99050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n.a.</a:t>
                      </a:r>
                    </a:p>
                  </a:txBody>
                  <a:tcPr marL="99050" marR="99050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794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Dewatering angle  </a:t>
                      </a: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a</a:t>
                      </a:r>
                      <a:r>
                        <a:rPr kumimoji="0" lang="de-DE" altLang="de-DE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9050" marR="99050"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[°]</a:t>
                      </a:r>
                    </a:p>
                  </a:txBody>
                  <a:tcPr marL="99050" marR="99050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130</a:t>
                      </a:r>
                      <a:endParaRPr kumimoji="0" lang="de-DE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9050" marR="99050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150</a:t>
                      </a:r>
                    </a:p>
                  </a:txBody>
                  <a:tcPr marL="99050" marR="99050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n.a.</a:t>
                      </a:r>
                    </a:p>
                  </a:txBody>
                  <a:tcPr marL="99050" marR="99050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794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Filter speed / cycle time</a:t>
                      </a:r>
                    </a:p>
                  </a:txBody>
                  <a:tcPr marL="99050" marR="99050"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[rpm] / [min]</a:t>
                      </a:r>
                    </a:p>
                  </a:txBody>
                  <a:tcPr marL="99050" marR="99050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0,30 / -</a:t>
                      </a:r>
                    </a:p>
                  </a:txBody>
                  <a:tcPr marL="99050" marR="99050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0.18 / -</a:t>
                      </a:r>
                    </a:p>
                  </a:txBody>
                  <a:tcPr marL="99050" marR="99050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 / (25 – 30)</a:t>
                      </a:r>
                    </a:p>
                  </a:txBody>
                  <a:tcPr marL="99050" marR="99050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794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Pressure difference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@ vacuum pump</a:t>
                      </a:r>
                    </a:p>
                  </a:txBody>
                  <a:tcPr marL="99050" marR="99050"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[bar]</a:t>
                      </a:r>
                    </a:p>
                  </a:txBody>
                  <a:tcPr marL="99050" marR="99050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0.45</a:t>
                      </a:r>
                    </a:p>
                  </a:txBody>
                  <a:tcPr marL="99050" marR="99050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0.45</a:t>
                      </a:r>
                    </a:p>
                  </a:txBody>
                  <a:tcPr marL="99050" marR="99050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 feeding / 6 pressing</a:t>
                      </a:r>
                    </a:p>
                  </a:txBody>
                  <a:tcPr marL="99050" marR="99050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24623" name="Text Box 3"/>
          <p:cNvSpPr txBox="1">
            <a:spLocks noChangeArrowheads="1"/>
          </p:cNvSpPr>
          <p:nvPr/>
        </p:nvSpPr>
        <p:spPr bwMode="auto">
          <a:xfrm>
            <a:off x="488950" y="174625"/>
            <a:ext cx="843915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AU" altLang="de-DE" sz="2800" dirty="0"/>
              <a:t>Comparison of Investment and Operational Cost </a:t>
            </a:r>
            <a:r>
              <a:rPr kumimoji="0" lang="en-AU" altLang="de-DE" sz="2800" dirty="0">
                <a:solidFill>
                  <a:srgbClr val="000000"/>
                </a:solidFill>
              </a:rPr>
              <a:t>of Disc Filter, Belt Filter and Filter Press </a:t>
            </a:r>
          </a:p>
        </p:txBody>
      </p:sp>
      <p:sp>
        <p:nvSpPr>
          <p:cNvPr id="24624" name="Rectangle 5"/>
          <p:cNvSpPr>
            <a:spLocks noChangeArrowheads="1"/>
          </p:cNvSpPr>
          <p:nvPr/>
        </p:nvSpPr>
        <p:spPr bwMode="auto">
          <a:xfrm>
            <a:off x="1778000" y="1341438"/>
            <a:ext cx="5903913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marL="87313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tabLst>
                <a:tab pos="1343025" algn="l"/>
                <a:tab pos="3429000" algn="r"/>
              </a:tabLst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Blip>
                <a:blip r:embed="rId2"/>
              </a:buBlip>
              <a:tabLst>
                <a:tab pos="1343025" algn="l"/>
                <a:tab pos="3429000" algn="r"/>
              </a:tabLst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tabLst>
                <a:tab pos="1343025" algn="l"/>
                <a:tab pos="3429000" algn="r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  <a:tabLst>
                <a:tab pos="1343025" algn="l"/>
                <a:tab pos="3429000" algn="r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tabLst>
                <a:tab pos="1343025" algn="l"/>
                <a:tab pos="3429000" algn="r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tabLst>
                <a:tab pos="1343025" algn="l"/>
                <a:tab pos="3429000" algn="r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tabLst>
                <a:tab pos="1343025" algn="l"/>
                <a:tab pos="3429000" algn="r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tabLst>
                <a:tab pos="1343025" algn="l"/>
                <a:tab pos="3429000" algn="r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tabLst>
                <a:tab pos="1343025" algn="l"/>
                <a:tab pos="3429000" algn="r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ts val="1200"/>
              </a:spcBef>
              <a:buClrTx/>
              <a:buFontTx/>
              <a:buNone/>
            </a:pPr>
            <a:r>
              <a:rPr kumimoji="0" lang="en-GB" altLang="de-DE" sz="1800" b="1"/>
              <a:t>Solids:</a:t>
            </a:r>
            <a:r>
              <a:rPr kumimoji="0" lang="en-GB" altLang="de-DE" sz="1800"/>
              <a:t>	m</a:t>
            </a:r>
            <a:r>
              <a:rPr kumimoji="0" lang="en-GB" altLang="de-DE" baseline="-25000"/>
              <a:t>s</a:t>
            </a:r>
            <a:r>
              <a:rPr kumimoji="0" lang="en-GB" altLang="de-DE" sz="2000"/>
              <a:t> = 88</a:t>
            </a:r>
            <a:r>
              <a:rPr kumimoji="0" lang="en-GB" altLang="de-DE" sz="1800"/>
              <a:t> t/h,</a:t>
            </a:r>
            <a:r>
              <a:rPr kumimoji="0" lang="en-GB" altLang="de-DE" sz="2000"/>
              <a:t> </a:t>
            </a:r>
            <a:r>
              <a:rPr kumimoji="0" lang="en-GB" altLang="de-DE" sz="1800"/>
              <a:t>d</a:t>
            </a:r>
            <a:r>
              <a:rPr kumimoji="0" lang="en-GB" altLang="de-DE" baseline="-25000"/>
              <a:t>50</a:t>
            </a:r>
            <a:r>
              <a:rPr kumimoji="0" lang="en-GB" altLang="de-DE" sz="2000"/>
              <a:t> =  </a:t>
            </a:r>
            <a:r>
              <a:rPr kumimoji="0" lang="en-GB" altLang="de-DE" sz="1800"/>
              <a:t>25 - 27 micron</a:t>
            </a:r>
          </a:p>
          <a:p>
            <a:pPr eaLnBrk="1" hangingPunct="1">
              <a:lnSpc>
                <a:spcPct val="115000"/>
              </a:lnSpc>
              <a:spcBef>
                <a:spcPts val="600"/>
              </a:spcBef>
              <a:buClrTx/>
              <a:buFontTx/>
              <a:buNone/>
            </a:pPr>
            <a:r>
              <a:rPr kumimoji="0" lang="en-GB" altLang="de-DE" sz="1800" b="1"/>
              <a:t>Moisture: 	</a:t>
            </a:r>
            <a:r>
              <a:rPr kumimoji="0" lang="en-GB" altLang="de-DE" sz="1800"/>
              <a:t>mc = 20 – 25  wt-% required</a:t>
            </a:r>
          </a:p>
        </p:txBody>
      </p:sp>
      <p:sp>
        <p:nvSpPr>
          <p:cNvPr id="24625" name="Rectangle 5"/>
          <p:cNvSpPr>
            <a:spLocks noChangeArrowheads="1"/>
          </p:cNvSpPr>
          <p:nvPr/>
        </p:nvSpPr>
        <p:spPr bwMode="auto">
          <a:xfrm>
            <a:off x="676275" y="2528888"/>
            <a:ext cx="82216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marL="87313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tabLst>
                <a:tab pos="1343025" algn="l"/>
                <a:tab pos="3429000" algn="r"/>
              </a:tabLst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Blip>
                <a:blip r:embed="rId2"/>
              </a:buBlip>
              <a:tabLst>
                <a:tab pos="1343025" algn="l"/>
                <a:tab pos="3429000" algn="r"/>
              </a:tabLst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tabLst>
                <a:tab pos="1343025" algn="l"/>
                <a:tab pos="3429000" algn="r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  <a:tabLst>
                <a:tab pos="1343025" algn="l"/>
                <a:tab pos="3429000" algn="r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tabLst>
                <a:tab pos="1343025" algn="l"/>
                <a:tab pos="3429000" algn="r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tabLst>
                <a:tab pos="1343025" algn="l"/>
                <a:tab pos="3429000" algn="r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tabLst>
                <a:tab pos="1343025" algn="l"/>
                <a:tab pos="3429000" algn="r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tabLst>
                <a:tab pos="1343025" algn="l"/>
                <a:tab pos="3429000" algn="r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tabLst>
                <a:tab pos="1343025" algn="l"/>
                <a:tab pos="3429000" algn="r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ts val="1800"/>
              </a:spcBef>
              <a:buClrTx/>
              <a:buFontTx/>
              <a:buNone/>
            </a:pPr>
            <a:r>
              <a:rPr kumimoji="0" lang="en-GB" altLang="de-DE" sz="1800" b="1"/>
              <a:t>Filter adjustment for efficient use of each equipment: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de-DE" altLang="de-DE" sz="1000" smtClean="0">
                <a:solidFill>
                  <a:srgbClr val="FFFFFF"/>
                </a:solidFill>
              </a:rPr>
              <a:t>-</a:t>
            </a:r>
            <a:fld id="{0C0CE9EA-2EFF-4965-950F-2F36D0D9C224}" type="slidenum">
              <a:rPr lang="de-DE" altLang="de-DE" sz="1000" smtClean="0">
                <a:solidFill>
                  <a:srgbClr val="FFFFFF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15</a:t>
            </a:fld>
            <a:r>
              <a:rPr lang="de-DE" altLang="de-DE" sz="1000" smtClean="0">
                <a:solidFill>
                  <a:srgbClr val="FFFFFF"/>
                </a:solidFill>
              </a:rPr>
              <a:t>-</a:t>
            </a:r>
          </a:p>
        </p:txBody>
      </p:sp>
      <p:graphicFrame>
        <p:nvGraphicFramePr>
          <p:cNvPr id="204032" name="Group 256"/>
          <p:cNvGraphicFramePr>
            <a:graphicFrameLocks noGrp="1"/>
          </p:cNvGraphicFramePr>
          <p:nvPr/>
        </p:nvGraphicFramePr>
        <p:xfrm>
          <a:off x="790575" y="1125538"/>
          <a:ext cx="7956550" cy="5412813"/>
        </p:xfrm>
        <a:graphic>
          <a:graphicData uri="http://schemas.openxmlformats.org/drawingml/2006/table">
            <a:tbl>
              <a:tblPr/>
              <a:tblGrid>
                <a:gridCol w="3138488"/>
                <a:gridCol w="927100"/>
                <a:gridCol w="1357312"/>
                <a:gridCol w="1355725"/>
                <a:gridCol w="1177925"/>
              </a:tblGrid>
              <a:tr h="8715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Filter Data &amp; Operational Results</a:t>
                      </a:r>
                    </a:p>
                  </a:txBody>
                  <a:tcPr marL="99035" marR="99035" marT="45700" marB="45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alt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9035" marR="99035" marT="45700" marB="45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BOKELA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Boozer Disc Filter</a:t>
                      </a:r>
                    </a:p>
                  </a:txBody>
                  <a:tcPr marL="99035" marR="99035" marT="45700" marB="45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Horizontal Belt Filter</a:t>
                      </a:r>
                    </a:p>
                  </a:txBody>
                  <a:tcPr marL="99035" marR="99035" marT="45700" marB="45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Filter Press</a:t>
                      </a:r>
                    </a:p>
                  </a:txBody>
                  <a:tcPr marL="99035" marR="99035" marT="45700" marB="45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</a:tr>
              <a:tr h="4429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Filtration area per unit</a:t>
                      </a:r>
                    </a:p>
                  </a:txBody>
                  <a:tcPr marL="99035" marR="99035" marT="45700" marB="45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[m²]</a:t>
                      </a:r>
                    </a:p>
                  </a:txBody>
                  <a:tcPr marL="99035" marR="99035" marT="45700" marB="45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 x 176</a:t>
                      </a:r>
                    </a:p>
                  </a:txBody>
                  <a:tcPr marL="99035" marR="99035" marT="45700" marB="45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 x 132</a:t>
                      </a:r>
                    </a:p>
                  </a:txBody>
                  <a:tcPr marL="99035" marR="99035" marT="45700" marB="45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 x 520</a:t>
                      </a:r>
                    </a:p>
                  </a:txBody>
                  <a:tcPr marL="99035" marR="99035" marT="45700" marB="45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</a:tr>
              <a:tr h="5794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Specific solids throughput</a:t>
                      </a:r>
                    </a:p>
                  </a:txBody>
                  <a:tcPr marL="99035" marR="99035" marT="45700" marB="45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[kg/m²h]</a:t>
                      </a:r>
                    </a:p>
                  </a:txBody>
                  <a:tcPr marL="99035" marR="99035" marT="45700" marB="45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&gt;&gt; 250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(up to 330)</a:t>
                      </a:r>
                    </a:p>
                  </a:txBody>
                  <a:tcPr marL="99035" marR="99035" marT="45700" marB="45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225</a:t>
                      </a:r>
                    </a:p>
                  </a:txBody>
                  <a:tcPr marL="99035" marR="99035" marT="45700" marB="45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42</a:t>
                      </a:r>
                    </a:p>
                  </a:txBody>
                  <a:tcPr marL="99035" marR="99035" marT="45700" marB="45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</a:tr>
              <a:tr h="4445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Solids content in feed</a:t>
                      </a:r>
                    </a:p>
                  </a:txBody>
                  <a:tcPr marL="99035" marR="99035" marT="45700" marB="45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[wt-%]</a:t>
                      </a:r>
                    </a:p>
                  </a:txBody>
                  <a:tcPr marL="99035" marR="99035" marT="45700" marB="45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60</a:t>
                      </a:r>
                    </a:p>
                  </a:txBody>
                  <a:tcPr marL="99035" marR="99035" marT="45700" marB="45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60</a:t>
                      </a:r>
                    </a:p>
                  </a:txBody>
                  <a:tcPr marL="99035" marR="99035" marT="45700" marB="45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60</a:t>
                      </a:r>
                    </a:p>
                  </a:txBody>
                  <a:tcPr marL="99035" marR="99035" marT="45700" marB="45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</a:tr>
              <a:tr h="3810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flocculents</a:t>
                      </a:r>
                    </a:p>
                  </a:txBody>
                  <a:tcPr marL="99035" marR="99035" marT="45700" marB="45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[g/t]</a:t>
                      </a:r>
                    </a:p>
                  </a:txBody>
                  <a:tcPr marL="99035" marR="99035" marT="45700" marB="45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30</a:t>
                      </a:r>
                    </a:p>
                  </a:txBody>
                  <a:tcPr marL="99035" marR="99035" marT="45700" marB="45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30</a:t>
                      </a:r>
                    </a:p>
                  </a:txBody>
                  <a:tcPr marL="99035" marR="99035" marT="45700" marB="45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30</a:t>
                      </a:r>
                    </a:p>
                  </a:txBody>
                  <a:tcPr marL="99035" marR="99035" marT="45700" marB="45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</a:tr>
              <a:tr h="3349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Cake moisture content</a:t>
                      </a:r>
                    </a:p>
                  </a:txBody>
                  <a:tcPr marL="99035" marR="99035" marT="45700" marB="45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[%]</a:t>
                      </a:r>
                    </a:p>
                  </a:txBody>
                  <a:tcPr marL="99035" marR="99035" marT="45700" marB="45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22 - 23</a:t>
                      </a:r>
                    </a:p>
                  </a:txBody>
                  <a:tcPr marL="99035" marR="99035" marT="45700" marB="45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22 - 23</a:t>
                      </a:r>
                    </a:p>
                  </a:txBody>
                  <a:tcPr marL="99035" marR="99035" marT="45700" marB="45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19 - 21</a:t>
                      </a:r>
                    </a:p>
                  </a:txBody>
                  <a:tcPr marL="99035" marR="99035" marT="45700" marB="45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</a:tr>
              <a:tr h="5794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Solids throughput per filter</a:t>
                      </a:r>
                      <a:endParaRPr kumimoji="0" lang="de-DE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9035" marR="99035" marT="45700" marB="45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[t/h]</a:t>
                      </a:r>
                      <a:endParaRPr kumimoji="0" lang="de-DE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9035" marR="99035" marT="45700" marB="45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44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(up to 58)</a:t>
                      </a:r>
                    </a:p>
                  </a:txBody>
                  <a:tcPr marL="99035" marR="99035" marT="45700" marB="45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30</a:t>
                      </a:r>
                    </a:p>
                  </a:txBody>
                  <a:tcPr marL="99035" marR="99035" marT="45700" marB="45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22</a:t>
                      </a:r>
                    </a:p>
                  </a:txBody>
                  <a:tcPr marL="99035" marR="99035" marT="45700" marB="45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</a:tr>
              <a:tr h="3540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Cloth change</a:t>
                      </a:r>
                    </a:p>
                  </a:txBody>
                  <a:tcPr marL="99035" marR="99035" marT="45700" marB="45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[sets/a]</a:t>
                      </a:r>
                    </a:p>
                  </a:txBody>
                  <a:tcPr marL="99035" marR="99035" marT="45700" marB="45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 x 12</a:t>
                      </a:r>
                    </a:p>
                  </a:txBody>
                  <a:tcPr marL="99035" marR="99035" marT="45700" marB="45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 x 8</a:t>
                      </a:r>
                    </a:p>
                  </a:txBody>
                  <a:tcPr marL="99035" marR="99035" marT="45700" marB="45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 x 12</a:t>
                      </a:r>
                    </a:p>
                  </a:txBody>
                  <a:tcPr marL="99035" marR="99035" marT="45700" marB="45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</a:tr>
              <a:tr h="8223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Power (filter, hydraulics, compressor, vacuum pump, etc.)</a:t>
                      </a:r>
                      <a:endParaRPr kumimoji="0" lang="de-DE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9035" marR="99035" marT="45700" marB="45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[kwh]</a:t>
                      </a:r>
                      <a:endParaRPr kumimoji="0" lang="de-DE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9035" marR="99035" marT="45700" marB="45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 x 110</a:t>
                      </a:r>
                    </a:p>
                  </a:txBody>
                  <a:tcPr marL="99035" marR="99035" marT="45700" marB="45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 x 150</a:t>
                      </a:r>
                    </a:p>
                  </a:txBody>
                  <a:tcPr marL="99035" marR="99035" marT="45700" marB="45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 x 200</a:t>
                      </a:r>
                    </a:p>
                  </a:txBody>
                  <a:tcPr marL="99035" marR="99035" marT="45700" marB="45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</a:tr>
              <a:tr h="6016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Required units for 88 [t/h]</a:t>
                      </a:r>
                    </a:p>
                  </a:txBody>
                  <a:tcPr marL="99035" marR="99035" marT="45700" marB="45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[-]</a:t>
                      </a:r>
                    </a:p>
                  </a:txBody>
                  <a:tcPr marL="99035" marR="99035" marT="45700" marB="45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marL="99035" marR="99035" marT="45700" marB="45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9035" marR="99035" marT="45700" marB="45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</a:p>
                  </a:txBody>
                  <a:tcPr marL="99035" marR="99035" marT="45700" marB="45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</a:tr>
            </a:tbl>
          </a:graphicData>
        </a:graphic>
      </p:graphicFrame>
      <p:sp>
        <p:nvSpPr>
          <p:cNvPr id="25671" name="Text Box 3"/>
          <p:cNvSpPr txBox="1">
            <a:spLocks noChangeArrowheads="1"/>
          </p:cNvSpPr>
          <p:nvPr/>
        </p:nvSpPr>
        <p:spPr bwMode="auto">
          <a:xfrm>
            <a:off x="558800" y="404813"/>
            <a:ext cx="84201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kumimoji="0" lang="en-AU" altLang="de-DE" sz="2800" dirty="0">
                <a:solidFill>
                  <a:srgbClr val="000000"/>
                </a:solidFill>
              </a:rPr>
              <a:t>Filter Data &amp; Operational Results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de-DE" altLang="de-DE" sz="1000" smtClean="0">
                <a:solidFill>
                  <a:srgbClr val="FFFFFF"/>
                </a:solidFill>
              </a:rPr>
              <a:t>-</a:t>
            </a:r>
            <a:fld id="{65CF9A06-E95B-4891-A2B8-C90B17360E87}" type="slidenum">
              <a:rPr lang="de-DE" altLang="de-DE" sz="1000" smtClean="0">
                <a:solidFill>
                  <a:srgbClr val="FFFFFF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16</a:t>
            </a:fld>
            <a:r>
              <a:rPr lang="de-DE" altLang="de-DE" sz="1000" smtClean="0">
                <a:solidFill>
                  <a:srgbClr val="FFFFFF"/>
                </a:solidFill>
              </a:rPr>
              <a:t>-</a:t>
            </a:r>
          </a:p>
        </p:txBody>
      </p:sp>
      <p:graphicFrame>
        <p:nvGraphicFramePr>
          <p:cNvPr id="206056" name="Group 232"/>
          <p:cNvGraphicFramePr>
            <a:graphicFrameLocks noGrp="1"/>
          </p:cNvGraphicFramePr>
          <p:nvPr/>
        </p:nvGraphicFramePr>
        <p:xfrm>
          <a:off x="639763" y="1203325"/>
          <a:ext cx="8258175" cy="5178655"/>
        </p:xfrm>
        <a:graphic>
          <a:graphicData uri="http://schemas.openxmlformats.org/drawingml/2006/table">
            <a:tbl>
              <a:tblPr/>
              <a:tblGrid>
                <a:gridCol w="2795587"/>
                <a:gridCol w="1241425"/>
                <a:gridCol w="1392238"/>
                <a:gridCol w="1392237"/>
                <a:gridCol w="1436688"/>
              </a:tblGrid>
              <a:tr h="8223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Operation cost</a:t>
                      </a:r>
                    </a:p>
                  </a:txBody>
                  <a:tcPr marL="99050" marR="99050" marT="45711" marB="4571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alt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9050" marR="99050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2 BOKELA</a:t>
                      </a:r>
                      <a:b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Boozer Disc Filter</a:t>
                      </a:r>
                    </a:p>
                  </a:txBody>
                  <a:tcPr marL="99050" marR="99050" marT="45711" marB="4571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3 Horizontal Belt Filters</a:t>
                      </a:r>
                    </a:p>
                  </a:txBody>
                  <a:tcPr marL="99050" marR="99050" marT="45711" marB="4571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4 Filter Presses</a:t>
                      </a:r>
                    </a:p>
                  </a:txBody>
                  <a:tcPr marL="99050" marR="99050" marT="45711" marB="4571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</a:tr>
              <a:tr h="5619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Power consumption total</a:t>
                      </a:r>
                      <a:endParaRPr kumimoji="0" lang="de-DE" alt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9050" marR="99050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[kW]</a:t>
                      </a:r>
                    </a:p>
                  </a:txBody>
                  <a:tcPr marL="99050" marR="99050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 x 110</a:t>
                      </a:r>
                    </a:p>
                  </a:txBody>
                  <a:tcPr marL="99050" marR="99050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 x 150</a:t>
                      </a:r>
                    </a:p>
                  </a:txBody>
                  <a:tcPr marL="99050" marR="99050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 x 200</a:t>
                      </a:r>
                    </a:p>
                  </a:txBody>
                  <a:tcPr marL="99050" marR="99050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</a:tr>
              <a:tr h="3349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Specific energy cost</a:t>
                      </a:r>
                    </a:p>
                  </a:txBody>
                  <a:tcPr marL="99050" marR="99050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[EUR/kWh]</a:t>
                      </a:r>
                    </a:p>
                  </a:txBody>
                  <a:tcPr marL="99050" marR="99050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</a:t>
                      </a:r>
                    </a:p>
                  </a:txBody>
                  <a:tcPr marL="99050" marR="99050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</a:t>
                      </a:r>
                    </a:p>
                  </a:txBody>
                  <a:tcPr marL="99050" marR="99050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</a:t>
                      </a:r>
                    </a:p>
                  </a:txBody>
                  <a:tcPr marL="99050" marR="99050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</a:tr>
              <a:tr h="3349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Operation hours</a:t>
                      </a:r>
                    </a:p>
                  </a:txBody>
                  <a:tcPr marL="99050" marR="99050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[h/a]</a:t>
                      </a:r>
                    </a:p>
                  </a:txBody>
                  <a:tcPr marL="99050" marR="99050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8000</a:t>
                      </a:r>
                    </a:p>
                  </a:txBody>
                  <a:tcPr marL="99050" marR="99050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8000</a:t>
                      </a:r>
                    </a:p>
                  </a:txBody>
                  <a:tcPr marL="99050" marR="99050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8000</a:t>
                      </a:r>
                    </a:p>
                  </a:txBody>
                  <a:tcPr marL="99050" marR="99050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</a:tr>
              <a:tr h="3349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Filter cloth exchange</a:t>
                      </a:r>
                    </a:p>
                  </a:txBody>
                  <a:tcPr marL="99050" marR="99050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[sets/y]</a:t>
                      </a:r>
                    </a:p>
                  </a:txBody>
                  <a:tcPr marL="99050" marR="99050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 x 12</a:t>
                      </a:r>
                    </a:p>
                  </a:txBody>
                  <a:tcPr marL="99050" marR="99050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 x 8</a:t>
                      </a:r>
                    </a:p>
                  </a:txBody>
                  <a:tcPr marL="99050" marR="99050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 x 12</a:t>
                      </a:r>
                    </a:p>
                  </a:txBody>
                  <a:tcPr marL="99050" marR="99050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</a:tr>
              <a:tr h="3349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Specific cost for cloth</a:t>
                      </a:r>
                    </a:p>
                  </a:txBody>
                  <a:tcPr marL="99050" marR="99050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[EUR/m²]</a:t>
                      </a:r>
                    </a:p>
                  </a:txBody>
                  <a:tcPr marL="99050" marR="99050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30</a:t>
                      </a:r>
                    </a:p>
                  </a:txBody>
                  <a:tcPr marL="99050" marR="99050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 marL="99050" marR="99050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35</a:t>
                      </a:r>
                    </a:p>
                  </a:txBody>
                  <a:tcPr marL="99050" marR="99050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</a:tr>
              <a:tr h="4048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Annual energy cost</a:t>
                      </a:r>
                    </a:p>
                  </a:txBody>
                  <a:tcPr marL="99050" marR="99050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[EUR/y]</a:t>
                      </a:r>
                    </a:p>
                  </a:txBody>
                  <a:tcPr marL="99050" marR="99050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176,000</a:t>
                      </a:r>
                    </a:p>
                  </a:txBody>
                  <a:tcPr marL="99050" marR="99050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360,000</a:t>
                      </a:r>
                    </a:p>
                  </a:txBody>
                  <a:tcPr marL="99050" marR="99050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640,000</a:t>
                      </a:r>
                    </a:p>
                  </a:txBody>
                  <a:tcPr marL="99050" marR="99050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</a:tr>
              <a:tr h="4206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Annual cloth cost</a:t>
                      </a:r>
                    </a:p>
                  </a:txBody>
                  <a:tcPr marL="99050" marR="99050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[EUR/y]</a:t>
                      </a:r>
                    </a:p>
                  </a:txBody>
                  <a:tcPr marL="99050" marR="99050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126,700</a:t>
                      </a:r>
                    </a:p>
                  </a:txBody>
                  <a:tcPr marL="99050" marR="99050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266,100</a:t>
                      </a:r>
                    </a:p>
                  </a:txBody>
                  <a:tcPr marL="99050" marR="99050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873,600</a:t>
                      </a:r>
                    </a:p>
                  </a:txBody>
                  <a:tcPr marL="99050" marR="99050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</a:tr>
              <a:tr h="3635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Flocculent</a:t>
                      </a:r>
                      <a:endParaRPr kumimoji="0" lang="de-DE" alt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9050" marR="99050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[EUR/y]</a:t>
                      </a:r>
                    </a:p>
                  </a:txBody>
                  <a:tcPr marL="99050" marR="99050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80,000</a:t>
                      </a:r>
                    </a:p>
                  </a:txBody>
                  <a:tcPr marL="99050" marR="99050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80,000</a:t>
                      </a:r>
                    </a:p>
                  </a:txBody>
                  <a:tcPr marL="99050" marR="99050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80,000</a:t>
                      </a:r>
                    </a:p>
                  </a:txBody>
                  <a:tcPr marL="99050" marR="99050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</a:tr>
              <a:tr h="4397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Maintenance &amp; spares</a:t>
                      </a:r>
                    </a:p>
                  </a:txBody>
                  <a:tcPr marL="99050" marR="99050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[EUR/y]</a:t>
                      </a:r>
                    </a:p>
                  </a:txBody>
                  <a:tcPr marL="99050" marR="99050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36,000</a:t>
                      </a:r>
                    </a:p>
                  </a:txBody>
                  <a:tcPr marL="99050" marR="99050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45,000</a:t>
                      </a:r>
                    </a:p>
                  </a:txBody>
                  <a:tcPr marL="99050" marR="99050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160,000</a:t>
                      </a:r>
                    </a:p>
                  </a:txBody>
                  <a:tcPr marL="99050" marR="99050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</a:tr>
              <a:tr h="3921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Total operation cost / year</a:t>
                      </a:r>
                    </a:p>
                  </a:txBody>
                  <a:tcPr marL="99050" marR="99050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[EUR/y]</a:t>
                      </a:r>
                    </a:p>
                  </a:txBody>
                  <a:tcPr marL="99050" marR="99050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418,700</a:t>
                      </a:r>
                    </a:p>
                  </a:txBody>
                  <a:tcPr marL="99050" marR="99050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751,100</a:t>
                      </a:r>
                    </a:p>
                  </a:txBody>
                  <a:tcPr marL="99050" marR="99050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1.753,600</a:t>
                      </a:r>
                    </a:p>
                  </a:txBody>
                  <a:tcPr marL="99050" marR="99050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</a:tr>
              <a:tr h="431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Specific operation cost</a:t>
                      </a:r>
                    </a:p>
                  </a:txBody>
                  <a:tcPr marL="99050" marR="99050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[EUR/t]</a:t>
                      </a:r>
                    </a:p>
                  </a:txBody>
                  <a:tcPr marL="99050" marR="99050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0.59</a:t>
                      </a:r>
                    </a:p>
                  </a:txBody>
                  <a:tcPr marL="99050" marR="99050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1.06</a:t>
                      </a:r>
                    </a:p>
                  </a:txBody>
                  <a:tcPr marL="99050" marR="99050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2,49</a:t>
                      </a:r>
                    </a:p>
                  </a:txBody>
                  <a:tcPr marL="99050" marR="99050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</a:tr>
            </a:tbl>
          </a:graphicData>
        </a:graphic>
      </p:graphicFrame>
      <p:sp>
        <p:nvSpPr>
          <p:cNvPr id="26707" name="Text Box 3"/>
          <p:cNvSpPr txBox="1">
            <a:spLocks noChangeArrowheads="1"/>
          </p:cNvSpPr>
          <p:nvPr/>
        </p:nvSpPr>
        <p:spPr bwMode="auto">
          <a:xfrm>
            <a:off x="558800" y="404813"/>
            <a:ext cx="84201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kumimoji="0" lang="en-AU" altLang="de-DE" sz="2800" dirty="0">
                <a:solidFill>
                  <a:srgbClr val="000000"/>
                </a:solidFill>
              </a:rPr>
              <a:t>Operation Cost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de-DE" altLang="de-DE" sz="1000" smtClean="0">
                <a:solidFill>
                  <a:srgbClr val="FFFFFF"/>
                </a:solidFill>
              </a:rPr>
              <a:t>-</a:t>
            </a:r>
            <a:fld id="{B999CC8E-9C3D-4164-81F0-433B41DEB368}" type="slidenum">
              <a:rPr lang="de-DE" altLang="de-DE" sz="1000" smtClean="0">
                <a:solidFill>
                  <a:srgbClr val="FFFFFF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17</a:t>
            </a:fld>
            <a:r>
              <a:rPr lang="de-DE" altLang="de-DE" sz="1000" smtClean="0">
                <a:solidFill>
                  <a:srgbClr val="FFFFFF"/>
                </a:solidFill>
              </a:rPr>
              <a:t>-</a:t>
            </a:r>
          </a:p>
        </p:txBody>
      </p:sp>
      <p:graphicFrame>
        <p:nvGraphicFramePr>
          <p:cNvPr id="207069" name="Group 221"/>
          <p:cNvGraphicFramePr>
            <a:graphicFrameLocks noGrp="1"/>
          </p:cNvGraphicFramePr>
          <p:nvPr/>
        </p:nvGraphicFramePr>
        <p:xfrm>
          <a:off x="560388" y="1628775"/>
          <a:ext cx="8239125" cy="4530750"/>
        </p:xfrm>
        <a:graphic>
          <a:graphicData uri="http://schemas.openxmlformats.org/drawingml/2006/table">
            <a:tbl>
              <a:tblPr/>
              <a:tblGrid>
                <a:gridCol w="2263775"/>
                <a:gridCol w="1006475"/>
                <a:gridCol w="1879600"/>
                <a:gridCol w="1504950"/>
                <a:gridCol w="1584325"/>
              </a:tblGrid>
              <a:tr h="9144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Invest</a:t>
                      </a:r>
                      <a:r>
                        <a:rPr kumimoji="0" lang="de-DE" alt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de-DE" altLang="de-DE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cost</a:t>
                      </a:r>
                      <a:endParaRPr kumimoji="0" lang="de-DE" altLang="de-DE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9046" marR="99046" marT="45726" marB="4572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altLang="de-DE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9046" marR="99046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BOKELA</a:t>
                      </a:r>
                      <a:b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Boozer </a:t>
                      </a:r>
                      <a:b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Disc Filter</a:t>
                      </a:r>
                    </a:p>
                  </a:txBody>
                  <a:tcPr marL="99046" marR="99046" marT="45726" marB="4572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Horizontal </a:t>
                      </a:r>
                      <a:b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Belt Filter</a:t>
                      </a:r>
                    </a:p>
                  </a:txBody>
                  <a:tcPr marL="99046" marR="99046" marT="45726" marB="4572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Filter Press</a:t>
                      </a:r>
                    </a:p>
                  </a:txBody>
                  <a:tcPr marL="99046" marR="99046" marT="45726" marB="4572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</a:tr>
              <a:tr h="6889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Filter cost with receivers and drives</a:t>
                      </a:r>
                      <a:endParaRPr kumimoji="0" lang="de-DE" alt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9046" marR="99046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[EUR]</a:t>
                      </a:r>
                    </a:p>
                  </a:txBody>
                  <a:tcPr marL="99046" marR="99046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 x 750,000</a:t>
                      </a:r>
                    </a:p>
                  </a:txBody>
                  <a:tcPr marL="99046" marR="99046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 x 900,000</a:t>
                      </a:r>
                    </a:p>
                  </a:txBody>
                  <a:tcPr marL="99046" marR="99046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 x 1,200,000</a:t>
                      </a:r>
                    </a:p>
                  </a:txBody>
                  <a:tcPr marL="99046" marR="99046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</a:tr>
              <a:tr h="1066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Auxiliary units with necessary vacuum pumps, compressor, hydraulics etc.</a:t>
                      </a:r>
                      <a:endParaRPr kumimoji="0" lang="de-DE" alt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9046" marR="99046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[EUR]</a:t>
                      </a:r>
                    </a:p>
                  </a:txBody>
                  <a:tcPr marL="99046" marR="99046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 x 200,000</a:t>
                      </a:r>
                    </a:p>
                  </a:txBody>
                  <a:tcPr marL="99046" marR="99046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 x 250,000</a:t>
                      </a:r>
                    </a:p>
                  </a:txBody>
                  <a:tcPr marL="99046" marR="99046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 x 300,000</a:t>
                      </a:r>
                    </a:p>
                  </a:txBody>
                  <a:tcPr marL="99046" marR="99046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</a:tr>
              <a:tr h="8778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Building cost with piping and electrical installation per unit</a:t>
                      </a:r>
                    </a:p>
                  </a:txBody>
                  <a:tcPr marL="99046" marR="99046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[EUR]</a:t>
                      </a:r>
                    </a:p>
                  </a:txBody>
                  <a:tcPr marL="99046" marR="99046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 x 2,375,000</a:t>
                      </a:r>
                    </a:p>
                  </a:txBody>
                  <a:tcPr marL="99046" marR="99046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 x 2,875,000</a:t>
                      </a:r>
                    </a:p>
                  </a:txBody>
                  <a:tcPr marL="99046" marR="99046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 x 2,500,000</a:t>
                      </a:r>
                    </a:p>
                  </a:txBody>
                  <a:tcPr marL="99046" marR="99046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alt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99046" marR="99046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alt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9046" marR="99046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For all units:</a:t>
                      </a:r>
                    </a:p>
                  </a:txBody>
                  <a:tcPr marL="99046" marR="99046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5857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Total invest cost</a:t>
                      </a:r>
                    </a:p>
                  </a:txBody>
                  <a:tcPr marL="99046" marR="99046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[EUR]</a:t>
                      </a:r>
                    </a:p>
                  </a:txBody>
                  <a:tcPr marL="99046" marR="99046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6,650,000</a:t>
                      </a:r>
                    </a:p>
                  </a:txBody>
                  <a:tcPr marL="99046" marR="99046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12,075,000</a:t>
                      </a:r>
                    </a:p>
                  </a:txBody>
                  <a:tcPr marL="99046" marR="99046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16,000,000</a:t>
                      </a:r>
                    </a:p>
                  </a:txBody>
                  <a:tcPr marL="99046" marR="99046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</a:tr>
            </a:tbl>
          </a:graphicData>
        </a:graphic>
      </p:graphicFrame>
      <p:sp>
        <p:nvSpPr>
          <p:cNvPr id="27702" name="Text Box 3"/>
          <p:cNvSpPr txBox="1">
            <a:spLocks noChangeArrowheads="1"/>
          </p:cNvSpPr>
          <p:nvPr/>
        </p:nvSpPr>
        <p:spPr bwMode="auto">
          <a:xfrm>
            <a:off x="558800" y="404813"/>
            <a:ext cx="84201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kumimoji="0" lang="en-AU" altLang="de-DE" sz="2800" dirty="0">
                <a:solidFill>
                  <a:srgbClr val="000000"/>
                </a:solidFill>
              </a:rPr>
              <a:t>Invest Cost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 bwMode="auto">
          <a:xfrm>
            <a:off x="1091803" y="2948797"/>
            <a:ext cx="7101557" cy="488154"/>
          </a:xfrm>
          <a:prstGeom prst="rect">
            <a:avLst/>
          </a:prstGeom>
          <a:solidFill>
            <a:srgbClr val="FFCC00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Pfeil nach rechts 1"/>
          <p:cNvSpPr/>
          <p:nvPr/>
        </p:nvSpPr>
        <p:spPr bwMode="auto">
          <a:xfrm rot="5400000">
            <a:off x="4480808" y="148496"/>
            <a:ext cx="343686" cy="7081418"/>
          </a:xfrm>
          <a:prstGeom prst="rightArrow">
            <a:avLst>
              <a:gd name="adj1" fmla="val 100000"/>
              <a:gd name="adj2" fmla="val 90818"/>
            </a:avLst>
          </a:prstGeom>
          <a:solidFill>
            <a:srgbClr val="FFCC00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722" name="Foliennummernplatzhalter 2"/>
          <p:cNvSpPr>
            <a:spLocks noGrp="1"/>
          </p:cNvSpPr>
          <p:nvPr>
            <p:ph type="sldNum" sz="quarter" idx="10"/>
          </p:nvPr>
        </p:nvSpPr>
        <p:spPr>
          <a:xfrm>
            <a:off x="9161463" y="6527800"/>
            <a:ext cx="660400" cy="304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de-DE" altLang="de-DE" sz="1000" smtClean="0">
                <a:solidFill>
                  <a:schemeClr val="bg1"/>
                </a:solidFill>
              </a:rPr>
              <a:t>-</a:t>
            </a:r>
            <a:fld id="{40F1C63B-A8F7-46B3-822C-1BFE63666CA0}" type="slidenum">
              <a:rPr lang="de-DE" altLang="de-DE" sz="1000" smtClean="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18</a:t>
            </a:fld>
            <a:r>
              <a:rPr lang="de-DE" altLang="de-DE" sz="1000" smtClean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8420100" cy="825500"/>
          </a:xfrm>
        </p:spPr>
        <p:txBody>
          <a:bodyPr/>
          <a:lstStyle/>
          <a:p>
            <a:pPr eaLnBrk="1" hangingPunct="1"/>
            <a:r>
              <a:rPr lang="en-GB" altLang="de-DE" smtClean="0"/>
              <a:t>Conclusions</a:t>
            </a:r>
          </a:p>
        </p:txBody>
      </p:sp>
      <p:sp>
        <p:nvSpPr>
          <p:cNvPr id="44036" name="CaixaDeTexto 42"/>
          <p:cNvSpPr txBox="1">
            <a:spLocks noChangeArrowheads="1"/>
          </p:cNvSpPr>
          <p:nvPr/>
        </p:nvSpPr>
        <p:spPr bwMode="auto">
          <a:xfrm>
            <a:off x="776288" y="1416833"/>
            <a:ext cx="7993062" cy="532453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2667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900"/>
              </a:spcBef>
              <a:buClrTx/>
            </a:pPr>
            <a:r>
              <a:rPr lang="de-DE" altLang="de-DE" sz="2000" dirty="0" err="1"/>
              <a:t>You</a:t>
            </a:r>
            <a:r>
              <a:rPr lang="de-DE" altLang="de-DE" sz="2000" dirty="0"/>
              <a:t> </a:t>
            </a:r>
            <a:r>
              <a:rPr lang="de-DE" altLang="de-DE" sz="2000" dirty="0" err="1"/>
              <a:t>look</a:t>
            </a:r>
            <a:r>
              <a:rPr lang="de-DE" altLang="de-DE" sz="2000" dirty="0"/>
              <a:t> </a:t>
            </a:r>
            <a:r>
              <a:rPr lang="de-DE" altLang="de-DE" sz="2000" dirty="0" err="1"/>
              <a:t>for</a:t>
            </a:r>
            <a:r>
              <a:rPr lang="de-DE" altLang="de-DE" sz="2000" dirty="0"/>
              <a:t> </a:t>
            </a:r>
            <a:r>
              <a:rPr lang="de-DE" altLang="de-DE" sz="2000" dirty="0" err="1"/>
              <a:t>the</a:t>
            </a:r>
            <a:r>
              <a:rPr lang="de-DE" altLang="de-DE" sz="2000" dirty="0"/>
              <a:t> </a:t>
            </a:r>
            <a:r>
              <a:rPr lang="de-DE" altLang="de-DE" sz="2000" dirty="0" err="1"/>
              <a:t>optimum</a:t>
            </a:r>
            <a:r>
              <a:rPr lang="de-DE" altLang="de-DE" sz="2000" dirty="0"/>
              <a:t> </a:t>
            </a:r>
            <a:r>
              <a:rPr lang="de-DE" altLang="de-DE" sz="2000" dirty="0" err="1"/>
              <a:t>solution</a:t>
            </a:r>
            <a:r>
              <a:rPr lang="de-DE" altLang="de-DE" sz="2000" dirty="0"/>
              <a:t> </a:t>
            </a:r>
            <a:r>
              <a:rPr lang="de-DE" altLang="de-DE" sz="2000" dirty="0" err="1"/>
              <a:t>for</a:t>
            </a:r>
            <a:r>
              <a:rPr lang="de-DE" altLang="de-DE" sz="2000" dirty="0"/>
              <a:t> </a:t>
            </a:r>
            <a:r>
              <a:rPr lang="de-DE" altLang="de-DE" sz="2000" dirty="0" err="1"/>
              <a:t>your</a:t>
            </a:r>
            <a:r>
              <a:rPr lang="de-DE" altLang="de-DE" sz="2000" dirty="0"/>
              <a:t> </a:t>
            </a:r>
            <a:r>
              <a:rPr lang="de-DE" altLang="de-DE" sz="2000" dirty="0" err="1"/>
              <a:t>tailing</a:t>
            </a:r>
            <a:r>
              <a:rPr lang="de-DE" altLang="de-DE" sz="2000" dirty="0"/>
              <a:t> </a:t>
            </a:r>
            <a:r>
              <a:rPr lang="de-DE" altLang="de-DE" sz="2000" dirty="0" err="1"/>
              <a:t>treatment</a:t>
            </a:r>
            <a:r>
              <a:rPr lang="de-DE" altLang="de-DE" sz="2000" dirty="0"/>
              <a:t> </a:t>
            </a:r>
          </a:p>
          <a:p>
            <a:pPr marL="2509838" indent="-342900">
              <a:spcBef>
                <a:spcPts val="1800"/>
              </a:spcBef>
              <a:buClrTx/>
              <a:buFont typeface="Wingdings" panose="05000000000000000000" pitchFamily="2" charset="2"/>
              <a:buChar char="§"/>
            </a:pPr>
            <a:r>
              <a:rPr lang="de-DE" altLang="de-DE" sz="2000" dirty="0" err="1"/>
              <a:t>with</a:t>
            </a:r>
            <a:r>
              <a:rPr lang="de-DE" altLang="de-DE" sz="2000" dirty="0"/>
              <a:t> </a:t>
            </a:r>
            <a:r>
              <a:rPr lang="de-DE" altLang="de-DE" sz="2000" dirty="0" err="1"/>
              <a:t>lowest</a:t>
            </a:r>
            <a:r>
              <a:rPr lang="de-DE" altLang="de-DE" sz="2000" dirty="0"/>
              <a:t> </a:t>
            </a:r>
            <a:r>
              <a:rPr lang="de-DE" altLang="de-DE" sz="2000" dirty="0" err="1"/>
              <a:t>invest</a:t>
            </a:r>
            <a:r>
              <a:rPr lang="de-DE" altLang="de-DE" sz="2000" dirty="0"/>
              <a:t> </a:t>
            </a:r>
            <a:r>
              <a:rPr lang="de-DE" altLang="de-DE" sz="2000" dirty="0" err="1"/>
              <a:t>cost</a:t>
            </a:r>
            <a:r>
              <a:rPr lang="de-DE" altLang="de-DE" sz="2000" dirty="0"/>
              <a:t>? </a:t>
            </a:r>
          </a:p>
          <a:p>
            <a:pPr marL="2509838" indent="-342900">
              <a:spcBef>
                <a:spcPts val="900"/>
              </a:spcBef>
              <a:buClrTx/>
              <a:buFont typeface="Wingdings" panose="05000000000000000000" pitchFamily="2" charset="2"/>
              <a:buChar char="§"/>
            </a:pPr>
            <a:r>
              <a:rPr lang="de-DE" altLang="de-DE" sz="2000" dirty="0" err="1"/>
              <a:t>with</a:t>
            </a:r>
            <a:r>
              <a:rPr lang="de-DE" altLang="de-DE" sz="2000" dirty="0"/>
              <a:t> </a:t>
            </a:r>
            <a:r>
              <a:rPr lang="de-DE" altLang="de-DE" sz="2000" dirty="0" err="1"/>
              <a:t>lowest</a:t>
            </a:r>
            <a:r>
              <a:rPr lang="de-DE" altLang="de-DE" sz="2000" dirty="0"/>
              <a:t> operational </a:t>
            </a:r>
            <a:r>
              <a:rPr lang="de-DE" altLang="de-DE" sz="2000" dirty="0" err="1"/>
              <a:t>cost</a:t>
            </a:r>
            <a:r>
              <a:rPr lang="de-DE" altLang="de-DE" sz="2000" dirty="0"/>
              <a:t>?</a:t>
            </a:r>
          </a:p>
          <a:p>
            <a:pPr>
              <a:spcBef>
                <a:spcPts val="2400"/>
              </a:spcBef>
              <a:buClrTx/>
              <a:tabLst>
                <a:tab pos="2513013" algn="l"/>
              </a:tabLst>
            </a:pPr>
            <a:r>
              <a:rPr lang="en-AU" altLang="de-DE" sz="2000" dirty="0" smtClean="0"/>
              <a:t>	</a:t>
            </a:r>
            <a:r>
              <a:rPr lang="en-AU" altLang="de-DE" sz="2000" b="1" dirty="0" smtClean="0"/>
              <a:t>Check </a:t>
            </a:r>
            <a:r>
              <a:rPr lang="en-AU" altLang="de-DE" sz="2000" b="1" dirty="0"/>
              <a:t>your </a:t>
            </a:r>
            <a:r>
              <a:rPr lang="en-AU" altLang="de-DE" sz="2000" b="1" dirty="0" smtClean="0"/>
              <a:t>conditions!</a:t>
            </a:r>
          </a:p>
          <a:p>
            <a:pPr>
              <a:spcBef>
                <a:spcPts val="4800"/>
              </a:spcBef>
              <a:buClrTx/>
            </a:pPr>
            <a:r>
              <a:rPr lang="en-AU" altLang="de-DE" sz="2000" dirty="0" smtClean="0"/>
              <a:t>BOKELA </a:t>
            </a:r>
            <a:r>
              <a:rPr lang="en-AU" altLang="de-DE" sz="2000" dirty="0"/>
              <a:t>Vacuum Disc filters can be used where following conditions apply</a:t>
            </a:r>
            <a:endParaRPr lang="de-DE" altLang="de-DE" sz="2000" dirty="0"/>
          </a:p>
          <a:p>
            <a:pPr marL="1069975" indent="-342900">
              <a:spcBef>
                <a:spcPts val="1800"/>
              </a:spcBef>
              <a:buClrTx/>
              <a:buFont typeface="Wingdings" panose="05000000000000000000" pitchFamily="2" charset="2"/>
              <a:buChar char="§"/>
            </a:pPr>
            <a:r>
              <a:rPr lang="de-DE" altLang="de-DE" sz="2000" dirty="0" err="1"/>
              <a:t>the</a:t>
            </a:r>
            <a:r>
              <a:rPr lang="de-DE" altLang="de-DE" sz="2000" dirty="0"/>
              <a:t> </a:t>
            </a:r>
            <a:r>
              <a:rPr lang="de-DE" altLang="de-DE" sz="2000" dirty="0" err="1"/>
              <a:t>tonnage</a:t>
            </a:r>
            <a:r>
              <a:rPr lang="de-DE" altLang="de-DE" sz="2000" dirty="0"/>
              <a:t> </a:t>
            </a:r>
            <a:r>
              <a:rPr lang="de-DE" altLang="de-DE" sz="2000" dirty="0" err="1"/>
              <a:t>is</a:t>
            </a:r>
            <a:r>
              <a:rPr lang="de-DE" altLang="de-DE" sz="2000" dirty="0"/>
              <a:t> &gt; 50 t/h </a:t>
            </a:r>
            <a:r>
              <a:rPr lang="de-DE" altLang="de-DE" sz="2000" dirty="0" err="1"/>
              <a:t>and</a:t>
            </a:r>
            <a:r>
              <a:rPr lang="de-DE" altLang="de-DE" sz="2000" dirty="0"/>
              <a:t> </a:t>
            </a:r>
            <a:r>
              <a:rPr lang="de-DE" altLang="de-DE" sz="2000" dirty="0" err="1"/>
              <a:t>big</a:t>
            </a:r>
            <a:r>
              <a:rPr lang="de-DE" altLang="de-DE" sz="2000" dirty="0"/>
              <a:t> </a:t>
            </a:r>
            <a:r>
              <a:rPr lang="de-DE" altLang="de-DE" sz="2000" dirty="0" err="1"/>
              <a:t>filter</a:t>
            </a:r>
            <a:r>
              <a:rPr lang="de-DE" altLang="de-DE" sz="2000" dirty="0"/>
              <a:t> </a:t>
            </a:r>
            <a:r>
              <a:rPr lang="de-DE" altLang="de-DE" sz="2000" dirty="0" err="1"/>
              <a:t>sizes</a:t>
            </a:r>
            <a:r>
              <a:rPr lang="de-DE" altLang="de-DE" sz="2000" dirty="0"/>
              <a:t> </a:t>
            </a:r>
            <a:r>
              <a:rPr lang="de-DE" altLang="de-DE" sz="2000" dirty="0" err="1"/>
              <a:t>can</a:t>
            </a:r>
            <a:r>
              <a:rPr lang="de-DE" altLang="de-DE" sz="2000" dirty="0"/>
              <a:t> </a:t>
            </a:r>
            <a:r>
              <a:rPr lang="de-DE" altLang="de-DE" sz="2000" dirty="0" err="1"/>
              <a:t>be</a:t>
            </a:r>
            <a:r>
              <a:rPr lang="de-DE" altLang="de-DE" sz="2000" dirty="0"/>
              <a:t> </a:t>
            </a:r>
            <a:r>
              <a:rPr lang="de-DE" altLang="de-DE" sz="2000" dirty="0" err="1"/>
              <a:t>applied</a:t>
            </a:r>
            <a:endParaRPr lang="de-DE" altLang="de-DE" sz="2000" dirty="0"/>
          </a:p>
          <a:p>
            <a:pPr marL="1069975" indent="-342900">
              <a:spcBef>
                <a:spcPts val="900"/>
              </a:spcBef>
              <a:buClrTx/>
              <a:buFont typeface="Wingdings" panose="05000000000000000000" pitchFamily="2" charset="2"/>
              <a:buChar char="§"/>
            </a:pPr>
            <a:r>
              <a:rPr lang="de-DE" altLang="de-DE" sz="2000" dirty="0" err="1"/>
              <a:t>mine</a:t>
            </a:r>
            <a:r>
              <a:rPr lang="de-DE" altLang="de-DE" sz="2000" dirty="0"/>
              <a:t> </a:t>
            </a:r>
            <a:r>
              <a:rPr lang="de-DE" altLang="de-DE" sz="2000" dirty="0" err="1"/>
              <a:t>backfill</a:t>
            </a:r>
            <a:r>
              <a:rPr lang="de-DE" altLang="de-DE" sz="2000" dirty="0"/>
              <a:t> </a:t>
            </a:r>
            <a:r>
              <a:rPr lang="de-DE" altLang="de-DE" sz="2000" dirty="0" err="1"/>
              <a:t>is</a:t>
            </a:r>
            <a:r>
              <a:rPr lang="de-DE" altLang="de-DE" sz="2000" dirty="0"/>
              <a:t> </a:t>
            </a:r>
            <a:r>
              <a:rPr lang="en-AU" altLang="de-DE" sz="2000" dirty="0"/>
              <a:t>processed</a:t>
            </a:r>
          </a:p>
          <a:p>
            <a:pPr marL="727075">
              <a:spcBef>
                <a:spcPts val="900"/>
              </a:spcBef>
              <a:buClrTx/>
            </a:pPr>
            <a:r>
              <a:rPr lang="en-AU" altLang="de-DE" sz="2000" dirty="0"/>
              <a:t>and/or</a:t>
            </a:r>
            <a:endParaRPr lang="de-DE" altLang="de-DE" sz="2000" dirty="0"/>
          </a:p>
          <a:p>
            <a:pPr marL="1069975" indent="-342900">
              <a:spcBef>
                <a:spcPts val="900"/>
              </a:spcBef>
              <a:buClrTx/>
              <a:buFont typeface="Wingdings" panose="05000000000000000000" pitchFamily="2" charset="2"/>
              <a:buChar char="§"/>
            </a:pPr>
            <a:r>
              <a:rPr lang="de-DE" altLang="de-DE" sz="2000" dirty="0" err="1"/>
              <a:t>moistures</a:t>
            </a:r>
            <a:r>
              <a:rPr lang="de-DE" altLang="de-DE" sz="2000" dirty="0"/>
              <a:t> </a:t>
            </a:r>
            <a:r>
              <a:rPr lang="de-DE" altLang="de-DE" sz="2000" dirty="0" err="1"/>
              <a:t>of</a:t>
            </a:r>
            <a:r>
              <a:rPr lang="de-DE" altLang="de-DE" sz="2000" dirty="0"/>
              <a:t> &gt; 18 </a:t>
            </a:r>
            <a:r>
              <a:rPr lang="de-DE" altLang="de-DE" sz="2000" dirty="0" err="1"/>
              <a:t>wt</a:t>
            </a:r>
            <a:r>
              <a:rPr lang="de-DE" altLang="de-DE" sz="2000" dirty="0"/>
              <a:t>%  </a:t>
            </a:r>
            <a:r>
              <a:rPr lang="de-DE" altLang="de-DE" sz="2000" dirty="0" err="1"/>
              <a:t>for</a:t>
            </a:r>
            <a:r>
              <a:rPr lang="de-DE" altLang="de-DE" sz="2000" dirty="0"/>
              <a:t> </a:t>
            </a:r>
            <a:r>
              <a:rPr lang="de-DE" altLang="de-DE" sz="2000" dirty="0" err="1"/>
              <a:t>the</a:t>
            </a:r>
            <a:r>
              <a:rPr lang="de-DE" altLang="de-DE" sz="2000" dirty="0"/>
              <a:t> </a:t>
            </a:r>
            <a:r>
              <a:rPr lang="de-DE" altLang="de-DE" sz="2000" dirty="0" err="1"/>
              <a:t>downstream</a:t>
            </a:r>
            <a:r>
              <a:rPr lang="de-DE" altLang="de-DE" sz="2000" dirty="0"/>
              <a:t> </a:t>
            </a:r>
            <a:r>
              <a:rPr lang="de-DE" altLang="de-DE" sz="2000" dirty="0" err="1"/>
              <a:t>tailing</a:t>
            </a:r>
            <a:r>
              <a:rPr lang="de-DE" altLang="de-DE" sz="2000" dirty="0"/>
              <a:t> </a:t>
            </a:r>
            <a:r>
              <a:rPr lang="de-DE" altLang="de-DE" sz="2000" dirty="0" err="1"/>
              <a:t>treatment</a:t>
            </a:r>
            <a:r>
              <a:rPr lang="de-DE" altLang="de-DE" sz="2000" dirty="0"/>
              <a:t>/ </a:t>
            </a:r>
            <a:r>
              <a:rPr lang="de-DE" altLang="de-DE" sz="2000" dirty="0" err="1"/>
              <a:t>storage</a:t>
            </a:r>
            <a:endParaRPr lang="de-DE" altLang="de-DE" sz="20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hteck 1"/>
          <p:cNvSpPr>
            <a:spLocks noChangeArrowheads="1"/>
          </p:cNvSpPr>
          <p:nvPr/>
        </p:nvSpPr>
        <p:spPr bwMode="auto">
          <a:xfrm>
            <a:off x="9345613" y="1196975"/>
            <a:ext cx="144462" cy="936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/>
          </a:p>
        </p:txBody>
      </p:sp>
      <p:sp>
        <p:nvSpPr>
          <p:cNvPr id="31747" name="Foliennummernplatzhalter 3"/>
          <p:cNvSpPr>
            <a:spLocks noGrp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de-DE" altLang="de-DE" sz="1000" smtClean="0">
                <a:solidFill>
                  <a:schemeClr val="bg1"/>
                </a:solidFill>
              </a:rPr>
              <a:t>-</a:t>
            </a:r>
            <a:fld id="{20A1E2B9-7D74-4C16-B01E-7A062A6FD614}" type="slidenum">
              <a:rPr lang="de-DE" altLang="de-DE" sz="1000" smtClean="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19</a:t>
            </a:fld>
            <a:r>
              <a:rPr lang="de-DE" altLang="de-DE" sz="1000" smtClean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0"/>
            <a:ext cx="9906000" cy="6856413"/>
          </a:xfrm>
          <a:prstGeom prst="rect">
            <a:avLst/>
          </a:pr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/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631825" y="2565400"/>
            <a:ext cx="8043863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50000"/>
              </a:spcBef>
              <a:buClrTx/>
              <a:buFontTx/>
              <a:buNone/>
            </a:pPr>
            <a:r>
              <a:rPr lang="de-DE" altLang="de-DE" sz="3600" b="1">
                <a:solidFill>
                  <a:srgbClr val="CC0000"/>
                </a:solidFill>
              </a:rPr>
              <a:t>Many thanks for your interest</a:t>
            </a: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685800" y="5373688"/>
            <a:ext cx="8043863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50000"/>
              </a:spcBef>
              <a:buClrTx/>
              <a:buFontTx/>
              <a:buNone/>
            </a:pPr>
            <a:r>
              <a:rPr lang="de-DE" altLang="de-DE" sz="3600" b="1"/>
              <a:t>www.bokela.com </a:t>
            </a:r>
          </a:p>
        </p:txBody>
      </p:sp>
      <p:pic>
        <p:nvPicPr>
          <p:cNvPr id="30727" name="Grafik 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288" y="-1588"/>
            <a:ext cx="54292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feil nach rechts 4"/>
          <p:cNvSpPr/>
          <p:nvPr/>
        </p:nvSpPr>
        <p:spPr>
          <a:xfrm>
            <a:off x="1083768" y="5079520"/>
            <a:ext cx="5093368" cy="1745040"/>
          </a:xfrm>
          <a:prstGeom prst="rightArrow">
            <a:avLst>
              <a:gd name="adj1" fmla="val 68706"/>
              <a:gd name="adj2" fmla="val 52495"/>
            </a:avLst>
          </a:prstGeom>
          <a:scene3d>
            <a:camera prst="orthographicFront"/>
            <a:lightRig rig="chilly" dir="t"/>
          </a:scene3d>
          <a:sp3d z="-12700" extrusionH="1700" prstMaterial="translucentPowder">
            <a:bevelT w="25400" h="6350" prst="softRound"/>
            <a:bevelB w="0" h="0" prst="convex"/>
          </a:sp3d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dk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dk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267" name="Foliennummernplatzhalter 2"/>
          <p:cNvSpPr>
            <a:spLocks noGrp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de-DE" altLang="de-DE" sz="1000" smtClean="0">
                <a:solidFill>
                  <a:srgbClr val="FFFFFF"/>
                </a:solidFill>
              </a:rPr>
              <a:t>-</a:t>
            </a:r>
            <a:fld id="{677B406E-93BC-47BE-9D88-E3319F73EE9A}" type="slidenum">
              <a:rPr lang="de-DE" altLang="de-DE" sz="1000" smtClean="0">
                <a:solidFill>
                  <a:srgbClr val="FFFFFF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2</a:t>
            </a:fld>
            <a:r>
              <a:rPr lang="de-DE" altLang="de-DE" sz="1000" smtClean="0">
                <a:solidFill>
                  <a:srgbClr val="FFFFFF"/>
                </a:solidFill>
              </a:rPr>
              <a:t>-</a:t>
            </a:r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60388" y="188913"/>
            <a:ext cx="8420100" cy="825500"/>
          </a:xfrm>
        </p:spPr>
        <p:txBody>
          <a:bodyPr/>
          <a:lstStyle/>
          <a:p>
            <a:r>
              <a:rPr lang="en-AU" altLang="de-DE" b="0" dirty="0" smtClean="0"/>
              <a:t>Economical Dewatering of Tailings with High Performance Disc Filters </a:t>
            </a:r>
            <a:endParaRPr lang="de-DE" altLang="de-DE" b="0" dirty="0" smtClean="0"/>
          </a:p>
        </p:txBody>
      </p:sp>
      <p:sp>
        <p:nvSpPr>
          <p:cNvPr id="11269" name="CaixaDeTexto 42"/>
          <p:cNvSpPr txBox="1">
            <a:spLocks noChangeArrowheads="1"/>
          </p:cNvSpPr>
          <p:nvPr/>
        </p:nvSpPr>
        <p:spPr bwMode="auto">
          <a:xfrm>
            <a:off x="1249363" y="1228725"/>
            <a:ext cx="7736085" cy="569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r>
              <a:rPr lang="en-US" altLang="de-DE" sz="2000" b="1" dirty="0">
                <a:solidFill>
                  <a:srgbClr val="000000"/>
                </a:solidFill>
              </a:rPr>
              <a:t> Main target of tailings dewatering</a:t>
            </a:r>
          </a:p>
          <a:p>
            <a:pPr marL="268288" indent="-268288" eaLnBrk="1" hangingPunct="1">
              <a:spcBef>
                <a:spcPts val="1200"/>
              </a:spcBef>
              <a:buClrTx/>
              <a:buFont typeface="Wingdings" pitchFamily="2" charset="2"/>
              <a:buChar char="§"/>
            </a:pPr>
            <a:r>
              <a:rPr lang="en-GB" altLang="de-DE" sz="1800" dirty="0"/>
              <a:t>recovery of water and make tailings fit for next process step, e.g. </a:t>
            </a:r>
            <a:r>
              <a:rPr lang="en-GB" altLang="de-DE" sz="1800" dirty="0" err="1"/>
              <a:t>mxing</a:t>
            </a:r>
            <a:r>
              <a:rPr lang="en-GB" altLang="de-DE" sz="1800" dirty="0"/>
              <a:t> with cement for mine backfill</a:t>
            </a:r>
          </a:p>
          <a:p>
            <a:pPr eaLnBrk="1" hangingPunct="1">
              <a:spcBef>
                <a:spcPts val="1800"/>
              </a:spcBef>
              <a:buClrTx/>
            </a:pPr>
            <a:r>
              <a:rPr lang="en-AU" altLang="de-DE" sz="2000" b="1" dirty="0"/>
              <a:t>Typical properties of tailings </a:t>
            </a:r>
            <a:endParaRPr lang="en-US" altLang="de-DE" sz="2000" b="1" dirty="0">
              <a:solidFill>
                <a:srgbClr val="000000"/>
              </a:solidFill>
            </a:endParaRPr>
          </a:p>
          <a:p>
            <a:pPr marL="268288" indent="-268288">
              <a:spcBef>
                <a:spcPts val="1200"/>
              </a:spcBef>
              <a:buClrTx/>
              <a:buFont typeface="Wingdings" pitchFamily="2" charset="2"/>
              <a:buChar char="§"/>
              <a:tabLst>
                <a:tab pos="2601913" algn="l"/>
                <a:tab pos="2690813" algn="l"/>
              </a:tabLst>
            </a:pPr>
            <a:r>
              <a:rPr lang="de-DE" altLang="de-DE" sz="1800" dirty="0" err="1"/>
              <a:t>very</a:t>
            </a:r>
            <a:r>
              <a:rPr lang="de-DE" altLang="de-DE" sz="1800" dirty="0"/>
              <a:t> </a:t>
            </a:r>
            <a:r>
              <a:rPr lang="de-DE" altLang="de-DE" sz="1800" dirty="0" err="1"/>
              <a:t>fine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particles</a:t>
            </a:r>
            <a:r>
              <a:rPr lang="de-DE" altLang="de-DE" sz="1800" dirty="0"/>
              <a:t> </a:t>
            </a:r>
            <a:r>
              <a:rPr lang="de-DE" altLang="de-DE" sz="1800" dirty="0" smtClean="0"/>
              <a:t>	</a:t>
            </a:r>
            <a:r>
              <a:rPr lang="de-DE" altLang="de-DE" sz="1800" dirty="0" smtClean="0">
                <a:sym typeface="Wingdings" pitchFamily="2" charset="2"/>
              </a:rPr>
              <a:t></a:t>
            </a:r>
            <a:r>
              <a:rPr lang="de-DE" altLang="de-DE" sz="1800" dirty="0" smtClean="0"/>
              <a:t>  d</a:t>
            </a:r>
            <a:r>
              <a:rPr lang="de-DE" altLang="de-DE" sz="1800" baseline="-25000" dirty="0" smtClean="0"/>
              <a:t>50</a:t>
            </a:r>
            <a:r>
              <a:rPr lang="de-DE" altLang="de-DE" sz="1800" dirty="0" smtClean="0"/>
              <a:t> </a:t>
            </a:r>
            <a:r>
              <a:rPr lang="de-DE" altLang="de-DE" sz="1800" dirty="0"/>
              <a:t>= 1 </a:t>
            </a:r>
            <a:r>
              <a:rPr lang="de-DE" altLang="de-DE" sz="1800" dirty="0" err="1"/>
              <a:t>micron</a:t>
            </a:r>
            <a:r>
              <a:rPr lang="de-DE" altLang="de-DE" sz="1800" dirty="0"/>
              <a:t> </a:t>
            </a:r>
            <a:r>
              <a:rPr lang="de-DE" altLang="de-DE" sz="1800" dirty="0" err="1"/>
              <a:t>up</a:t>
            </a:r>
            <a:r>
              <a:rPr lang="de-DE" altLang="de-DE" sz="1800" dirty="0"/>
              <a:t> </a:t>
            </a:r>
            <a:r>
              <a:rPr lang="de-DE" altLang="de-DE" sz="1800" dirty="0" err="1"/>
              <a:t>to</a:t>
            </a:r>
            <a:r>
              <a:rPr lang="de-DE" altLang="de-DE" sz="1800" dirty="0"/>
              <a:t> 100 </a:t>
            </a:r>
            <a:r>
              <a:rPr lang="de-DE" altLang="de-DE" sz="1800" dirty="0" err="1"/>
              <a:t>micron</a:t>
            </a:r>
            <a:endParaRPr lang="de-DE" altLang="de-DE" sz="1800" dirty="0"/>
          </a:p>
          <a:p>
            <a:pPr marL="268288" indent="-268288">
              <a:spcBef>
                <a:spcPts val="600"/>
              </a:spcBef>
              <a:buClrTx/>
              <a:buFont typeface="Wingdings" pitchFamily="2" charset="2"/>
              <a:buChar char="§"/>
              <a:tabLst>
                <a:tab pos="2601913" algn="l"/>
                <a:tab pos="2690813" algn="l"/>
              </a:tabLst>
            </a:pPr>
            <a:r>
              <a:rPr lang="de-DE" altLang="de-DE" sz="1800" dirty="0" err="1"/>
              <a:t>sticky</a:t>
            </a:r>
            <a:r>
              <a:rPr lang="de-DE" altLang="de-DE" sz="1800" dirty="0"/>
              <a:t> </a:t>
            </a:r>
            <a:r>
              <a:rPr lang="de-DE" altLang="de-DE" sz="1800" dirty="0" err="1"/>
              <a:t>filter</a:t>
            </a:r>
            <a:r>
              <a:rPr lang="de-DE" altLang="de-DE" sz="1800" dirty="0"/>
              <a:t> </a:t>
            </a:r>
            <a:r>
              <a:rPr lang="de-DE" altLang="de-DE" sz="1800" dirty="0" err="1"/>
              <a:t>cakes</a:t>
            </a:r>
            <a:r>
              <a:rPr lang="de-DE" altLang="de-DE" sz="1800" dirty="0"/>
              <a:t>  </a:t>
            </a:r>
            <a:r>
              <a:rPr lang="de-DE" altLang="de-DE" sz="1800" dirty="0" smtClean="0"/>
              <a:t>	</a:t>
            </a:r>
            <a:r>
              <a:rPr lang="de-DE" altLang="de-DE" sz="1800" dirty="0" smtClean="0">
                <a:sym typeface="Wingdings" pitchFamily="2" charset="2"/>
              </a:rPr>
              <a:t>  </a:t>
            </a:r>
            <a:r>
              <a:rPr lang="de-DE" altLang="de-DE" sz="1800" dirty="0" err="1" smtClean="0"/>
              <a:t>difficult</a:t>
            </a:r>
            <a:r>
              <a:rPr lang="de-DE" altLang="de-DE" sz="1800" dirty="0" smtClean="0"/>
              <a:t> </a:t>
            </a:r>
            <a:r>
              <a:rPr lang="de-DE" altLang="de-DE" sz="1800" dirty="0" err="1"/>
              <a:t>to</a:t>
            </a:r>
            <a:r>
              <a:rPr lang="de-DE" altLang="de-DE" sz="1800" dirty="0"/>
              <a:t> </a:t>
            </a:r>
            <a:r>
              <a:rPr lang="de-DE" altLang="de-DE" sz="1800" dirty="0" err="1"/>
              <a:t>release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from</a:t>
            </a:r>
            <a:r>
              <a:rPr lang="de-DE" altLang="de-DE" sz="1800" dirty="0"/>
              <a:t> </a:t>
            </a:r>
            <a:r>
              <a:rPr lang="de-DE" altLang="de-DE" sz="1800" dirty="0" err="1"/>
              <a:t>filter</a:t>
            </a:r>
            <a:r>
              <a:rPr lang="de-DE" altLang="de-DE" sz="1800" dirty="0"/>
              <a:t> </a:t>
            </a:r>
            <a:r>
              <a:rPr lang="de-DE" altLang="de-DE" sz="1800" dirty="0" err="1"/>
              <a:t>fabric</a:t>
            </a:r>
            <a:endParaRPr lang="de-DE" altLang="de-DE" sz="1800" dirty="0"/>
          </a:p>
          <a:p>
            <a:pPr marL="268288" indent="-268288">
              <a:spcBef>
                <a:spcPts val="600"/>
              </a:spcBef>
              <a:buClrTx/>
              <a:buFont typeface="Wingdings" pitchFamily="2" charset="2"/>
              <a:buChar char="§"/>
              <a:tabLst>
                <a:tab pos="2601913" algn="l"/>
                <a:tab pos="2690813" algn="l"/>
              </a:tabLst>
            </a:pPr>
            <a:r>
              <a:rPr lang="de-DE" altLang="de-DE" sz="1800" dirty="0" err="1"/>
              <a:t>low</a:t>
            </a:r>
            <a:r>
              <a:rPr lang="de-DE" altLang="de-DE" sz="1800" dirty="0"/>
              <a:t> </a:t>
            </a:r>
            <a:r>
              <a:rPr lang="de-DE" altLang="de-DE" sz="1800" dirty="0" err="1"/>
              <a:t>or</a:t>
            </a:r>
            <a:r>
              <a:rPr lang="de-DE" altLang="de-DE" sz="1800" dirty="0"/>
              <a:t> high pH </a:t>
            </a:r>
            <a:r>
              <a:rPr lang="de-DE" altLang="de-DE" sz="1800" dirty="0" err="1"/>
              <a:t>value</a:t>
            </a:r>
            <a:r>
              <a:rPr lang="de-DE" altLang="de-DE" sz="1800" dirty="0"/>
              <a:t>  </a:t>
            </a:r>
            <a:r>
              <a:rPr lang="de-DE" altLang="de-DE" sz="1800" dirty="0" smtClean="0"/>
              <a:t>	</a:t>
            </a:r>
            <a:r>
              <a:rPr lang="de-DE" altLang="de-DE" sz="1800" dirty="0" smtClean="0">
                <a:sym typeface="Wingdings" pitchFamily="2" charset="2"/>
              </a:rPr>
              <a:t>  </a:t>
            </a:r>
            <a:r>
              <a:rPr lang="en-AU" altLang="de-DE" sz="1800" dirty="0"/>
              <a:t>often </a:t>
            </a:r>
            <a:r>
              <a:rPr lang="de-DE" altLang="de-DE" sz="1800" dirty="0" err="1"/>
              <a:t>corrosive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properties</a:t>
            </a:r>
            <a:endParaRPr lang="de-DE" altLang="de-DE" sz="1800" dirty="0"/>
          </a:p>
          <a:p>
            <a:pPr marL="268288" indent="-268288">
              <a:spcBef>
                <a:spcPts val="600"/>
              </a:spcBef>
              <a:buClrTx/>
              <a:buFont typeface="Wingdings" pitchFamily="2" charset="2"/>
              <a:buChar char="§"/>
              <a:tabLst>
                <a:tab pos="2601913" algn="l"/>
                <a:tab pos="2690813" algn="l"/>
              </a:tabLst>
            </a:pPr>
            <a:r>
              <a:rPr lang="de-DE" altLang="de-DE" sz="1800" dirty="0" err="1"/>
              <a:t>solids</a:t>
            </a:r>
            <a:r>
              <a:rPr lang="de-DE" altLang="de-DE" sz="1800" dirty="0"/>
              <a:t> </a:t>
            </a:r>
            <a:r>
              <a:rPr lang="de-DE" altLang="de-DE" sz="1800" dirty="0" err="1"/>
              <a:t>content</a:t>
            </a:r>
            <a:r>
              <a:rPr lang="de-DE" altLang="de-DE" sz="1800" dirty="0"/>
              <a:t> </a:t>
            </a:r>
            <a:r>
              <a:rPr lang="de-DE" altLang="de-DE" sz="1800" dirty="0" smtClean="0"/>
              <a:t>	</a:t>
            </a:r>
            <a:r>
              <a:rPr lang="de-DE" altLang="de-DE" sz="1800" dirty="0" smtClean="0">
                <a:sym typeface="Wingdings" pitchFamily="2" charset="2"/>
              </a:rPr>
              <a:t>  </a:t>
            </a:r>
            <a:r>
              <a:rPr lang="de-DE" altLang="de-DE" sz="1800" dirty="0" err="1" smtClean="0"/>
              <a:t>typically</a:t>
            </a:r>
            <a:r>
              <a:rPr lang="de-DE" altLang="de-DE" sz="1800" dirty="0" smtClean="0"/>
              <a:t> </a:t>
            </a:r>
            <a:r>
              <a:rPr lang="de-DE" altLang="de-DE" sz="1800" dirty="0"/>
              <a:t>50 - 70 </a:t>
            </a:r>
            <a:r>
              <a:rPr lang="de-DE" altLang="de-DE" sz="1800" dirty="0" err="1"/>
              <a:t>wt</a:t>
            </a:r>
            <a:r>
              <a:rPr lang="de-DE" altLang="de-DE" sz="1800" dirty="0"/>
              <a:t>% </a:t>
            </a:r>
            <a:r>
              <a:rPr lang="de-DE" altLang="de-DE" sz="1800" dirty="0" err="1"/>
              <a:t>depending</a:t>
            </a:r>
            <a:r>
              <a:rPr lang="de-DE" altLang="de-DE" sz="1800" dirty="0"/>
              <a:t> on </a:t>
            </a:r>
            <a:r>
              <a:rPr lang="de-DE" altLang="de-DE" sz="1800" dirty="0" err="1"/>
              <a:t>thickener</a:t>
            </a:r>
            <a:endParaRPr lang="de-DE" altLang="de-DE" sz="1800" dirty="0"/>
          </a:p>
          <a:p>
            <a:pPr marL="268288" indent="-268288">
              <a:spcBef>
                <a:spcPts val="600"/>
              </a:spcBef>
              <a:buClrTx/>
              <a:buFont typeface="Wingdings" pitchFamily="2" charset="2"/>
              <a:buChar char="§"/>
              <a:tabLst>
                <a:tab pos="2601913" algn="l"/>
              </a:tabLst>
            </a:pPr>
            <a:r>
              <a:rPr lang="de-DE" altLang="de-DE" sz="1800" dirty="0" err="1" smtClean="0"/>
              <a:t>clay</a:t>
            </a:r>
            <a:r>
              <a:rPr lang="de-DE" altLang="de-DE" sz="1800" dirty="0" smtClean="0"/>
              <a:t> </a:t>
            </a:r>
            <a:r>
              <a:rPr lang="de-DE" altLang="de-DE" sz="1800" dirty="0" err="1"/>
              <a:t>content</a:t>
            </a:r>
            <a:r>
              <a:rPr lang="de-DE" altLang="de-DE" sz="1800" dirty="0"/>
              <a:t> </a:t>
            </a:r>
            <a:r>
              <a:rPr lang="de-DE" altLang="de-DE" sz="1800" dirty="0" smtClean="0"/>
              <a:t>	</a:t>
            </a:r>
            <a:r>
              <a:rPr lang="de-DE" altLang="de-DE" sz="1800" dirty="0" smtClean="0">
                <a:sym typeface="Wingdings" pitchFamily="2" charset="2"/>
              </a:rPr>
              <a:t>  </a:t>
            </a:r>
            <a:r>
              <a:rPr lang="de-DE" altLang="de-DE" sz="1800" dirty="0" err="1" smtClean="0"/>
              <a:t>hinders</a:t>
            </a:r>
            <a:r>
              <a:rPr lang="de-DE" altLang="de-DE" sz="1800" dirty="0" smtClean="0"/>
              <a:t> </a:t>
            </a:r>
            <a:r>
              <a:rPr lang="de-DE" altLang="de-DE" sz="1800" dirty="0" err="1"/>
              <a:t>filtration</a:t>
            </a:r>
            <a:r>
              <a:rPr lang="de-DE" altLang="de-DE" sz="1800" dirty="0"/>
              <a:t> </a:t>
            </a:r>
            <a:r>
              <a:rPr lang="de-DE" altLang="de-DE" sz="1800" dirty="0" err="1"/>
              <a:t>and</a:t>
            </a:r>
            <a:r>
              <a:rPr lang="de-DE" altLang="de-DE" sz="1800" dirty="0"/>
              <a:t> </a:t>
            </a:r>
            <a:r>
              <a:rPr lang="de-DE" altLang="de-DE" sz="1800" dirty="0" err="1" smtClean="0"/>
              <a:t>dewatering</a:t>
            </a:r>
            <a:endParaRPr lang="de-DE" altLang="de-DE" sz="1800" dirty="0"/>
          </a:p>
          <a:p>
            <a:pPr eaLnBrk="1" hangingPunct="1">
              <a:spcBef>
                <a:spcPts val="1800"/>
              </a:spcBef>
              <a:buClrTx/>
            </a:pPr>
            <a:r>
              <a:rPr lang="de-DE" altLang="de-DE" sz="2000" b="1" dirty="0" err="1"/>
              <a:t>Used</a:t>
            </a:r>
            <a:r>
              <a:rPr lang="de-DE" altLang="de-DE" sz="2000" b="1" dirty="0"/>
              <a:t> </a:t>
            </a:r>
            <a:r>
              <a:rPr lang="de-DE" altLang="de-DE" sz="2000" b="1" dirty="0" err="1"/>
              <a:t>dewatering</a:t>
            </a:r>
            <a:r>
              <a:rPr lang="de-DE" altLang="de-DE" sz="2000" b="1" dirty="0"/>
              <a:t> </a:t>
            </a:r>
            <a:r>
              <a:rPr lang="de-DE" altLang="de-DE" sz="2000" b="1" dirty="0" err="1"/>
              <a:t>equipment</a:t>
            </a:r>
            <a:endParaRPr lang="en-US" altLang="de-DE" sz="2000" b="1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</a:pPr>
            <a:endParaRPr lang="en-GB" altLang="de-DE" sz="1800" dirty="0"/>
          </a:p>
          <a:p>
            <a:pPr marL="285750" indent="-285750">
              <a:lnSpc>
                <a:spcPct val="13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lang="en-GB" altLang="de-DE" sz="1800" dirty="0"/>
              <a:t>rotary vacuum disc filters</a:t>
            </a:r>
          </a:p>
          <a:p>
            <a:pPr marL="285750" indent="-285750">
              <a:lnSpc>
                <a:spcPct val="13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lang="de-DE" altLang="de-DE" sz="1800" dirty="0" err="1"/>
              <a:t>rotary</a:t>
            </a:r>
            <a:r>
              <a:rPr lang="de-DE" altLang="de-DE" sz="1800" dirty="0"/>
              <a:t> </a:t>
            </a:r>
            <a:r>
              <a:rPr lang="de-DE" altLang="de-DE" sz="1800" dirty="0" err="1"/>
              <a:t>vacuum</a:t>
            </a:r>
            <a:r>
              <a:rPr lang="de-DE" altLang="de-DE" sz="1800" dirty="0"/>
              <a:t> </a:t>
            </a:r>
            <a:r>
              <a:rPr lang="de-DE" altLang="de-DE" sz="1800" dirty="0" err="1"/>
              <a:t>belt</a:t>
            </a:r>
            <a:r>
              <a:rPr lang="de-DE" altLang="de-DE" sz="1800" dirty="0"/>
              <a:t> </a:t>
            </a:r>
            <a:r>
              <a:rPr lang="de-DE" altLang="de-DE" sz="1800" dirty="0" err="1"/>
              <a:t>filters</a:t>
            </a:r>
            <a:endParaRPr lang="de-DE" altLang="de-DE" sz="1800" dirty="0"/>
          </a:p>
          <a:p>
            <a:pPr marL="285750" indent="-285750">
              <a:lnSpc>
                <a:spcPct val="13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lang="en-GB" altLang="de-DE" sz="1800" dirty="0"/>
              <a:t>filter presses</a:t>
            </a:r>
            <a:endParaRPr lang="en-US" altLang="de-DE" sz="18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pt-BR" altLang="de-DE" sz="2000" dirty="0">
              <a:solidFill>
                <a:srgbClr val="000000"/>
              </a:solidFill>
            </a:endParaRPr>
          </a:p>
        </p:txBody>
      </p:sp>
      <p:sp>
        <p:nvSpPr>
          <p:cNvPr id="6" name="Abgerundetes Rechteck 5"/>
          <p:cNvSpPr/>
          <p:nvPr/>
        </p:nvSpPr>
        <p:spPr bwMode="auto">
          <a:xfrm>
            <a:off x="6537176" y="5294840"/>
            <a:ext cx="2160240" cy="1338825"/>
          </a:xfrm>
          <a:prstGeom prst="roundRect">
            <a:avLst/>
          </a:prstGeom>
          <a:solidFill>
            <a:srgbClr val="00B0F0">
              <a:alpha val="82000"/>
            </a:srgbClr>
          </a:solidFill>
          <a:ln w="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chilly" dir="t"/>
          </a:scene3d>
          <a:sp3d prstMaterial="translucentPowder">
            <a:bevelT w="127000" h="19050"/>
          </a:sp3d>
          <a:extLst/>
        </p:spPr>
        <p:txBody>
          <a:bodyPr/>
          <a:lstStyle/>
          <a:p>
            <a:pPr algn="r">
              <a:defRPr/>
            </a:pPr>
            <a:endParaRPr lang="de-DE" dirty="0">
              <a:cs typeface="+mn-cs"/>
            </a:endParaRPr>
          </a:p>
        </p:txBody>
      </p:sp>
      <p:sp>
        <p:nvSpPr>
          <p:cNvPr id="11271" name="Textfeld 6"/>
          <p:cNvSpPr txBox="1">
            <a:spLocks noChangeArrowheads="1"/>
          </p:cNvSpPr>
          <p:nvPr/>
        </p:nvSpPr>
        <p:spPr bwMode="auto">
          <a:xfrm>
            <a:off x="6645275" y="5439433"/>
            <a:ext cx="2016125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ClrTx/>
              <a:buFontTx/>
              <a:buNone/>
            </a:pPr>
            <a:r>
              <a:rPr lang="de-DE" altLang="de-DE" sz="1800" b="1" dirty="0" err="1"/>
              <a:t>Comparison</a:t>
            </a:r>
            <a:r>
              <a:rPr lang="de-DE" altLang="de-DE" sz="1800" b="1" dirty="0"/>
              <a:t> </a:t>
            </a:r>
            <a:r>
              <a:rPr lang="de-DE" altLang="de-DE" sz="1800" b="1" dirty="0" err="1"/>
              <a:t>of</a:t>
            </a:r>
            <a:endParaRPr lang="de-DE" altLang="de-DE" sz="1800" b="1" dirty="0"/>
          </a:p>
          <a:p>
            <a:pPr algn="ctr" eaLnBrk="1" hangingPunct="1">
              <a:spcBef>
                <a:spcPts val="600"/>
              </a:spcBef>
              <a:buClrTx/>
              <a:buFontTx/>
              <a:buNone/>
            </a:pPr>
            <a:r>
              <a:rPr lang="de-DE" altLang="de-DE" sz="1800" b="1" dirty="0"/>
              <a:t>CAPEX </a:t>
            </a:r>
            <a:r>
              <a:rPr lang="de-DE" altLang="de-DE" sz="1800" b="1" dirty="0" err="1"/>
              <a:t>and</a:t>
            </a:r>
            <a:r>
              <a:rPr lang="de-DE" altLang="de-DE" sz="1800" b="1" dirty="0"/>
              <a:t> OPEX</a:t>
            </a:r>
            <a:endParaRPr lang="de-DE" altLang="de-DE" sz="18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liennummernplatzhalter 3"/>
          <p:cNvSpPr>
            <a:spLocks noGrp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de-DE" altLang="de-DE" sz="1000" smtClean="0">
                <a:solidFill>
                  <a:schemeClr val="bg1"/>
                </a:solidFill>
              </a:rPr>
              <a:t>-</a:t>
            </a:r>
            <a:fld id="{95A24E78-93AC-48BD-86D0-35A378FE2614}" type="slidenum">
              <a:rPr lang="de-DE" altLang="de-DE" sz="1000" smtClean="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3</a:t>
            </a:fld>
            <a:r>
              <a:rPr lang="de-DE" altLang="de-DE" sz="1000" smtClean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14339" name="Rectangle 14"/>
          <p:cNvSpPr>
            <a:spLocks noGrp="1" noChangeArrowheads="1"/>
          </p:cNvSpPr>
          <p:nvPr>
            <p:ph type="title" idx="4294967295"/>
          </p:nvPr>
        </p:nvSpPr>
        <p:spPr>
          <a:xfrm>
            <a:off x="560388" y="147638"/>
            <a:ext cx="8420100" cy="876300"/>
          </a:xfrm>
        </p:spPr>
        <p:txBody>
          <a:bodyPr/>
          <a:lstStyle/>
          <a:p>
            <a:pPr eaLnBrk="1" hangingPunct="1"/>
            <a:r>
              <a:rPr lang="en-US" altLang="de-DE" sz="3200" b="0" dirty="0" smtClean="0"/>
              <a:t>Disc Filter Boozer</a:t>
            </a:r>
            <a:r>
              <a:rPr lang="en-US" altLang="de-DE" b="0" dirty="0" smtClean="0"/>
              <a:t> </a:t>
            </a:r>
            <a:r>
              <a:rPr lang="en-US" altLang="de-DE" dirty="0" smtClean="0"/>
              <a:t/>
            </a:r>
            <a:br>
              <a:rPr lang="en-US" altLang="de-DE" dirty="0" smtClean="0"/>
            </a:br>
            <a:r>
              <a:rPr lang="en-US" altLang="de-DE" sz="2400" b="0" dirty="0" smtClean="0"/>
              <a:t>Installation</a:t>
            </a:r>
            <a:r>
              <a:rPr lang="en-US" altLang="de-DE" dirty="0" smtClean="0"/>
              <a:t> </a:t>
            </a:r>
            <a:endParaRPr lang="de-DE" altLang="de-DE" dirty="0" smtClean="0"/>
          </a:p>
        </p:txBody>
      </p:sp>
      <p:sp>
        <p:nvSpPr>
          <p:cNvPr id="14340" name="Text Box 2"/>
          <p:cNvSpPr txBox="1">
            <a:spLocks noChangeArrowheads="1"/>
          </p:cNvSpPr>
          <p:nvPr/>
        </p:nvSpPr>
        <p:spPr bwMode="auto">
          <a:xfrm>
            <a:off x="704528" y="5949280"/>
            <a:ext cx="8172450" cy="803553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623888" indent="-282575" eaLnBrk="1" hangingPunct="1">
              <a:lnSpc>
                <a:spcPct val="120000"/>
              </a:lnSpc>
              <a:spcBef>
                <a:spcPts val="400"/>
              </a:spcBef>
              <a:buClrTx/>
              <a:buFont typeface="Wingdings" panose="05000000000000000000" pitchFamily="2" charset="2"/>
              <a:buChar char="§"/>
            </a:pPr>
            <a:r>
              <a:rPr kumimoji="0" lang="en-GB" altLang="de-DE" sz="1800" dirty="0">
                <a:cs typeface="Times New Roman" pitchFamily="18" charset="0"/>
              </a:rPr>
              <a:t>the pipes from control head to receivers avoid bends, </a:t>
            </a:r>
          </a:p>
          <a:p>
            <a:pPr marL="623888" indent="-282575" eaLnBrk="1" hangingPunct="1">
              <a:lnSpc>
                <a:spcPct val="120000"/>
              </a:lnSpc>
              <a:spcBef>
                <a:spcPts val="400"/>
              </a:spcBef>
              <a:buClrTx/>
              <a:buFont typeface="Wingdings" panose="05000000000000000000" pitchFamily="2" charset="2"/>
              <a:buChar char="§"/>
            </a:pPr>
            <a:r>
              <a:rPr kumimoji="0" lang="en-GB" altLang="de-DE" sz="1800" dirty="0" smtClean="0">
                <a:cs typeface="Times New Roman" pitchFamily="18" charset="0"/>
              </a:rPr>
              <a:t>tangential </a:t>
            </a:r>
            <a:r>
              <a:rPr kumimoji="0" lang="en-GB" altLang="de-DE" sz="1800" dirty="0">
                <a:cs typeface="Times New Roman" pitchFamily="18" charset="0"/>
              </a:rPr>
              <a:t>receiver inlet </a:t>
            </a:r>
            <a:r>
              <a:rPr kumimoji="0" lang="en-GB" altLang="de-DE" sz="1800" dirty="0" smtClean="0">
                <a:cs typeface="Times New Roman" pitchFamily="18" charset="0"/>
              </a:rPr>
              <a:t>minimizes </a:t>
            </a:r>
            <a:r>
              <a:rPr kumimoji="0" lang="en-GB" altLang="de-DE" sz="1800" dirty="0">
                <a:cs typeface="Times New Roman" pitchFamily="18" charset="0"/>
              </a:rPr>
              <a:t>flow restrictions as far as possible</a:t>
            </a:r>
          </a:p>
        </p:txBody>
      </p:sp>
      <p:grpSp>
        <p:nvGrpSpPr>
          <p:cNvPr id="2" name="Gruppieren 1"/>
          <p:cNvGrpSpPr/>
          <p:nvPr/>
        </p:nvGrpSpPr>
        <p:grpSpPr>
          <a:xfrm>
            <a:off x="669424" y="1268760"/>
            <a:ext cx="8244016" cy="4680520"/>
            <a:chOff x="-724935" y="573963"/>
            <a:chExt cx="10305020" cy="5850650"/>
          </a:xfrm>
        </p:grpSpPr>
        <p:pic>
          <p:nvPicPr>
            <p:cNvPr id="17" name="Picture 89" descr="N:\zOriginal\zOriginal\Vakuum\Scheifi\Zeichn\L3_3D\SF6.JP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24935" y="573963"/>
              <a:ext cx="4724400" cy="3730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88" descr="N:\zOriginal\zOriginal\Vakuum\Scheifi\Zeichn\L4_3D\SF4_klein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5851" y="2636838"/>
              <a:ext cx="4494214" cy="3787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 Box 11"/>
            <p:cNvSpPr txBox="1">
              <a:spLocks noChangeArrowheads="1"/>
            </p:cNvSpPr>
            <p:nvPr/>
          </p:nvSpPr>
          <p:spPr bwMode="auto">
            <a:xfrm>
              <a:off x="105625" y="4174363"/>
              <a:ext cx="3263770" cy="1948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457200" indent="-457200" eaLnBrk="0" hangingPunct="0">
                <a:defRPr kumimoji="1"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lnSpc>
                  <a:spcPct val="114000"/>
                </a:lnSpc>
                <a:spcBef>
                  <a:spcPts val="0"/>
                </a:spcBef>
                <a:buFontTx/>
                <a:buAutoNum type="arabicPeriod"/>
              </a:pPr>
              <a:r>
                <a:rPr lang="en-US" altLang="de-DE" sz="1700" dirty="0"/>
                <a:t>Filter segments</a:t>
              </a:r>
            </a:p>
            <a:p>
              <a:pPr algn="l" eaLnBrk="1" hangingPunct="1">
                <a:lnSpc>
                  <a:spcPct val="114000"/>
                </a:lnSpc>
                <a:spcBef>
                  <a:spcPts val="0"/>
                </a:spcBef>
                <a:buFontTx/>
                <a:buAutoNum type="arabicPeriod"/>
              </a:pPr>
              <a:r>
                <a:rPr lang="en-US" altLang="de-DE" sz="1700" dirty="0"/>
                <a:t>Centre barrel</a:t>
              </a:r>
            </a:p>
            <a:p>
              <a:pPr algn="l" eaLnBrk="1" hangingPunct="1">
                <a:lnSpc>
                  <a:spcPct val="114000"/>
                </a:lnSpc>
                <a:spcBef>
                  <a:spcPts val="0"/>
                </a:spcBef>
                <a:buFontTx/>
                <a:buAutoNum type="arabicPeriod"/>
              </a:pPr>
              <a:r>
                <a:rPr lang="en-US" altLang="de-DE" sz="1700" dirty="0"/>
                <a:t>Control head</a:t>
              </a:r>
            </a:p>
            <a:p>
              <a:pPr algn="l" eaLnBrk="1" hangingPunct="1">
                <a:lnSpc>
                  <a:spcPct val="114000"/>
                </a:lnSpc>
                <a:spcBef>
                  <a:spcPts val="0"/>
                </a:spcBef>
                <a:buFontTx/>
                <a:buAutoNum type="arabicPeriod"/>
              </a:pPr>
              <a:r>
                <a:rPr lang="en-US" altLang="de-DE" sz="1700" dirty="0"/>
                <a:t>Filtrate receiver</a:t>
              </a:r>
            </a:p>
            <a:p>
              <a:pPr algn="l" eaLnBrk="1" hangingPunct="1">
                <a:lnSpc>
                  <a:spcPct val="114000"/>
                </a:lnSpc>
                <a:spcBef>
                  <a:spcPts val="0"/>
                </a:spcBef>
                <a:buFontTx/>
                <a:buAutoNum type="arabicPeriod"/>
              </a:pPr>
              <a:r>
                <a:rPr lang="en-US" altLang="de-DE" sz="1700" dirty="0" smtClean="0"/>
                <a:t>Blowback </a:t>
              </a:r>
              <a:r>
                <a:rPr lang="en-US" altLang="de-DE" sz="1700" dirty="0"/>
                <a:t>tank</a:t>
              </a:r>
            </a:p>
          </p:txBody>
        </p:sp>
        <p:sp>
          <p:nvSpPr>
            <p:cNvPr id="20" name="Rectangle 70"/>
            <p:cNvSpPr>
              <a:spLocks noChangeArrowheads="1"/>
            </p:cNvSpPr>
            <p:nvPr/>
          </p:nvSpPr>
          <p:spPr bwMode="auto">
            <a:xfrm>
              <a:off x="6296335" y="1066352"/>
              <a:ext cx="3283750" cy="1202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457200" indent="-457200" eaLnBrk="0" hangingPunct="0">
                <a:defRPr kumimoji="1"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lnSpc>
                  <a:spcPct val="114000"/>
                </a:lnSpc>
                <a:spcBef>
                  <a:spcPts val="0"/>
                </a:spcBef>
                <a:buFont typeface="Arial" charset="0"/>
                <a:buAutoNum type="arabicPeriod" startAt="6"/>
              </a:pPr>
              <a:r>
                <a:rPr lang="en-US" altLang="de-DE" sz="1700" dirty="0"/>
                <a:t>Snap blow valve </a:t>
              </a:r>
            </a:p>
            <a:p>
              <a:pPr algn="l" eaLnBrk="1" hangingPunct="1">
                <a:lnSpc>
                  <a:spcPct val="114000"/>
                </a:lnSpc>
                <a:spcBef>
                  <a:spcPts val="0"/>
                </a:spcBef>
                <a:buFont typeface="Arial" charset="0"/>
                <a:buAutoNum type="arabicPeriod" startAt="6"/>
              </a:pPr>
              <a:r>
                <a:rPr lang="en-US" altLang="de-DE" sz="1700" dirty="0"/>
                <a:t>Filter trough</a:t>
              </a:r>
            </a:p>
            <a:p>
              <a:pPr algn="l" eaLnBrk="1" hangingPunct="1">
                <a:lnSpc>
                  <a:spcPct val="114000"/>
                </a:lnSpc>
                <a:spcBef>
                  <a:spcPts val="0"/>
                </a:spcBef>
                <a:buFont typeface="Arial" charset="0"/>
                <a:buAutoNum type="arabicPeriod" startAt="6"/>
              </a:pPr>
              <a:r>
                <a:rPr lang="en-US" altLang="de-DE" sz="1700" dirty="0"/>
                <a:t>Drive unit</a:t>
              </a:r>
            </a:p>
          </p:txBody>
        </p:sp>
        <p:sp>
          <p:nvSpPr>
            <p:cNvPr id="21" name="Oval 7"/>
            <p:cNvSpPr>
              <a:spLocks noChangeArrowheads="1"/>
            </p:cNvSpPr>
            <p:nvPr/>
          </p:nvSpPr>
          <p:spPr bwMode="auto">
            <a:xfrm>
              <a:off x="1372552" y="1618538"/>
              <a:ext cx="306388" cy="2873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kumimoji="0" lang="de-DE" altLang="de-DE" sz="1200" b="1" dirty="0"/>
                <a:t>2</a:t>
              </a:r>
            </a:p>
          </p:txBody>
        </p:sp>
        <p:sp>
          <p:nvSpPr>
            <p:cNvPr id="22" name="Oval 9"/>
            <p:cNvSpPr>
              <a:spLocks noChangeArrowheads="1"/>
            </p:cNvSpPr>
            <p:nvPr/>
          </p:nvSpPr>
          <p:spPr bwMode="auto">
            <a:xfrm>
              <a:off x="8701962" y="4176713"/>
              <a:ext cx="309563" cy="28892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kumimoji="0" lang="de-DE" altLang="de-DE" sz="1200" b="1"/>
                <a:t>8</a:t>
              </a:r>
            </a:p>
          </p:txBody>
        </p:sp>
        <p:sp>
          <p:nvSpPr>
            <p:cNvPr id="23" name="Oval 5"/>
            <p:cNvSpPr>
              <a:spLocks noChangeArrowheads="1"/>
            </p:cNvSpPr>
            <p:nvPr/>
          </p:nvSpPr>
          <p:spPr bwMode="auto">
            <a:xfrm>
              <a:off x="1615040" y="1143875"/>
              <a:ext cx="306388" cy="2873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kumimoji="0" lang="de-DE" altLang="de-DE" sz="1200" b="1" dirty="0"/>
                <a:t>1</a:t>
              </a:r>
            </a:p>
          </p:txBody>
        </p:sp>
        <p:sp>
          <p:nvSpPr>
            <p:cNvPr id="24" name="Oval 64"/>
            <p:cNvSpPr>
              <a:spLocks noChangeArrowheads="1"/>
            </p:cNvSpPr>
            <p:nvPr/>
          </p:nvSpPr>
          <p:spPr bwMode="auto">
            <a:xfrm>
              <a:off x="6353651" y="3017838"/>
              <a:ext cx="292100" cy="28892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kumimoji="0" lang="de-DE" altLang="de-DE" sz="1200" b="1" dirty="0"/>
                <a:t>6</a:t>
              </a:r>
            </a:p>
          </p:txBody>
        </p:sp>
        <p:sp>
          <p:nvSpPr>
            <p:cNvPr id="25" name="Oval 73"/>
            <p:cNvSpPr>
              <a:spLocks noChangeArrowheads="1"/>
            </p:cNvSpPr>
            <p:nvPr/>
          </p:nvSpPr>
          <p:spPr bwMode="auto">
            <a:xfrm>
              <a:off x="1829752" y="1753475"/>
              <a:ext cx="306388" cy="28892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kumimoji="0" lang="de-DE" altLang="de-DE" sz="1200" b="1"/>
                <a:t>3</a:t>
              </a:r>
            </a:p>
          </p:txBody>
        </p:sp>
        <p:sp>
          <p:nvSpPr>
            <p:cNvPr id="26" name="Oval 74"/>
            <p:cNvSpPr>
              <a:spLocks noChangeArrowheads="1"/>
            </p:cNvSpPr>
            <p:nvPr/>
          </p:nvSpPr>
          <p:spPr bwMode="auto">
            <a:xfrm>
              <a:off x="7191851" y="4999038"/>
              <a:ext cx="306388" cy="28892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kumimoji="0" lang="de-DE" altLang="de-DE" sz="1200" b="1"/>
                <a:t>7</a:t>
              </a:r>
            </a:p>
          </p:txBody>
        </p:sp>
        <p:sp>
          <p:nvSpPr>
            <p:cNvPr id="27" name="Line 76"/>
            <p:cNvSpPr>
              <a:spLocks noChangeShapeType="1"/>
            </p:cNvSpPr>
            <p:nvPr/>
          </p:nvSpPr>
          <p:spPr bwMode="auto">
            <a:xfrm flipH="1">
              <a:off x="6369032" y="3318068"/>
              <a:ext cx="76200" cy="295275"/>
            </a:xfrm>
            <a:prstGeom prst="line">
              <a:avLst/>
            </a:prstGeom>
            <a:noFill/>
            <a:ln w="28575" cap="sq">
              <a:solidFill>
                <a:srgbClr val="80808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8" name="Oval 64"/>
            <p:cNvSpPr>
              <a:spLocks noChangeArrowheads="1"/>
            </p:cNvSpPr>
            <p:nvPr/>
          </p:nvSpPr>
          <p:spPr bwMode="auto">
            <a:xfrm>
              <a:off x="2898140" y="2294813"/>
              <a:ext cx="292100" cy="28892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kumimoji="0" lang="de-DE" altLang="de-DE" sz="1200" b="1"/>
                <a:t>5</a:t>
              </a:r>
            </a:p>
          </p:txBody>
        </p:sp>
        <p:sp>
          <p:nvSpPr>
            <p:cNvPr id="29" name="Oval 74"/>
            <p:cNvSpPr>
              <a:spLocks noChangeArrowheads="1"/>
            </p:cNvSpPr>
            <p:nvPr/>
          </p:nvSpPr>
          <p:spPr bwMode="auto">
            <a:xfrm>
              <a:off x="2031365" y="2929813"/>
              <a:ext cx="307975" cy="28892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kumimoji="0" lang="de-DE" altLang="de-DE" sz="1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951683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liennummernplatzhalter 3"/>
          <p:cNvSpPr>
            <a:spLocks noGrp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de-DE" altLang="de-DE" sz="1000" smtClean="0">
                <a:solidFill>
                  <a:schemeClr val="bg1"/>
                </a:solidFill>
              </a:rPr>
              <a:t>-</a:t>
            </a:r>
            <a:fld id="{FAA02C2E-47E2-4BE8-8264-A3738B8CEAE2}" type="slidenum">
              <a:rPr lang="de-DE" altLang="de-DE" sz="1000" smtClean="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4</a:t>
            </a:fld>
            <a:r>
              <a:rPr lang="de-DE" altLang="de-DE" sz="1000" smtClean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15363" name="Rectangle 192"/>
          <p:cNvSpPr>
            <a:spLocks noGrp="1" noChangeArrowheads="1"/>
          </p:cNvSpPr>
          <p:nvPr>
            <p:ph type="title" idx="4294967295"/>
          </p:nvPr>
        </p:nvSpPr>
        <p:spPr>
          <a:xfrm>
            <a:off x="565150" y="231775"/>
            <a:ext cx="8420100" cy="711200"/>
          </a:xfrm>
        </p:spPr>
        <p:txBody>
          <a:bodyPr/>
          <a:lstStyle/>
          <a:p>
            <a:pPr eaLnBrk="1" hangingPunct="1"/>
            <a:r>
              <a:rPr lang="de-DE" altLang="de-DE" sz="3200" b="0" dirty="0" smtClean="0"/>
              <a:t>Focus </a:t>
            </a:r>
            <a:r>
              <a:rPr lang="de-DE" altLang="de-DE" sz="3200" b="0" dirty="0" err="1" smtClean="0"/>
              <a:t>of</a:t>
            </a:r>
            <a:r>
              <a:rPr lang="de-DE" altLang="de-DE" sz="3200" b="0" dirty="0" smtClean="0"/>
              <a:t> Modern Disc Filter Design</a:t>
            </a:r>
            <a:endParaRPr lang="en-GB" altLang="de-DE" sz="3200" b="0" dirty="0" smtClean="0"/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95300" y="5834063"/>
            <a:ext cx="2476500" cy="719137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hlink"/>
            </a:solidFill>
            <a:miter lim="800000"/>
            <a:headEnd type="none" w="sm" len="sm"/>
            <a:tailEnd type="none" w="sm" len="sm"/>
          </a:ln>
        </p:spPr>
        <p:txBody>
          <a:bodyPr lIns="54000" tIns="46800" rIns="90000" bIns="46800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Tx/>
              <a:buFontTx/>
              <a:buNone/>
            </a:pPr>
            <a:r>
              <a:rPr kumimoji="0" lang="en-GB" altLang="de-DE" sz="1600" b="1"/>
              <a:t>Overall pressure loss</a:t>
            </a:r>
            <a:r>
              <a:rPr kumimoji="0" lang="de-DE" altLang="de-DE" sz="1600" b="1"/>
              <a:t> </a:t>
            </a:r>
            <a:br>
              <a:rPr kumimoji="0" lang="de-DE" altLang="de-DE" sz="1600" b="1"/>
            </a:br>
            <a:r>
              <a:rPr kumimoji="0" lang="de-DE" altLang="de-DE" sz="1600" b="1"/>
              <a:t> p(E) – p(A)  =</a:t>
            </a:r>
            <a:r>
              <a:rPr kumimoji="0" lang="en-GB" altLang="de-DE" sz="1600" b="1">
                <a:latin typeface="Symbol" pitchFamily="18" charset="2"/>
              </a:rPr>
              <a:t> </a:t>
            </a:r>
            <a:r>
              <a:rPr kumimoji="0" lang="de-DE" altLang="de-DE" sz="1600" b="1">
                <a:latin typeface="Symbol" pitchFamily="18" charset="2"/>
              </a:rPr>
              <a:t> </a:t>
            </a:r>
            <a:r>
              <a:rPr kumimoji="0" lang="en-GB" altLang="de-DE" sz="1600" b="1"/>
              <a:t>min !</a:t>
            </a:r>
          </a:p>
        </p:txBody>
      </p:sp>
      <p:pic>
        <p:nvPicPr>
          <p:cNvPr id="15365" name="Picture 3" descr="N:\Bilder\SFI\DSK_Kohle\DSK 7167_disc_Kle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13" y="3154363"/>
            <a:ext cx="1501775" cy="1731962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4" descr="N:\zOriginal\zOriginal\Vakuum\Scheifi\Bilder\details\Steuerkopf pinja 6944 4_klei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1316038"/>
            <a:ext cx="1733550" cy="1598612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5" descr="N:\Bilder\SFI\AAL 6859\Receiver_klei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5" t="5688" b="4828"/>
          <a:stretch>
            <a:fillRect/>
          </a:stretch>
        </p:blipFill>
        <p:spPr bwMode="auto">
          <a:xfrm>
            <a:off x="660400" y="1290638"/>
            <a:ext cx="2393950" cy="1624012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368" name="Group 6"/>
          <p:cNvGrpSpPr>
            <a:grpSpLocks/>
          </p:cNvGrpSpPr>
          <p:nvPr/>
        </p:nvGrpSpPr>
        <p:grpSpPr bwMode="auto">
          <a:xfrm>
            <a:off x="1836738" y="2990850"/>
            <a:ext cx="5262562" cy="2808288"/>
            <a:chOff x="1212" y="1920"/>
            <a:chExt cx="3060" cy="1769"/>
          </a:xfrm>
        </p:grpSpPr>
        <p:grpSp>
          <p:nvGrpSpPr>
            <p:cNvPr id="15384" name="Group 7"/>
            <p:cNvGrpSpPr>
              <a:grpSpLocks/>
            </p:cNvGrpSpPr>
            <p:nvPr/>
          </p:nvGrpSpPr>
          <p:grpSpPr bwMode="auto">
            <a:xfrm>
              <a:off x="1212" y="1920"/>
              <a:ext cx="3060" cy="1769"/>
              <a:chOff x="1248" y="1962"/>
              <a:chExt cx="3060" cy="1769"/>
            </a:xfrm>
          </p:grpSpPr>
          <p:grpSp>
            <p:nvGrpSpPr>
              <p:cNvPr id="15388" name="Group 8"/>
              <p:cNvGrpSpPr>
                <a:grpSpLocks/>
              </p:cNvGrpSpPr>
              <p:nvPr/>
            </p:nvGrpSpPr>
            <p:grpSpPr bwMode="auto">
              <a:xfrm>
                <a:off x="3068" y="1962"/>
                <a:ext cx="1240" cy="1659"/>
                <a:chOff x="3456" y="432"/>
                <a:chExt cx="1632" cy="2181"/>
              </a:xfrm>
            </p:grpSpPr>
            <p:sp>
              <p:nvSpPr>
                <p:cNvPr id="15435" name="Rectangle 9"/>
                <p:cNvSpPr>
                  <a:spLocks noChangeArrowheads="1"/>
                </p:cNvSpPr>
                <p:nvPr/>
              </p:nvSpPr>
              <p:spPr bwMode="auto">
                <a:xfrm>
                  <a:off x="3782" y="1872"/>
                  <a:ext cx="1045" cy="741"/>
                </a:xfrm>
                <a:prstGeom prst="rect">
                  <a:avLst/>
                </a:prstGeom>
                <a:solidFill>
                  <a:srgbClr val="FFFF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lr>
                      <a:schemeClr val="hlink"/>
                    </a:buClr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tx1"/>
                    </a:buClr>
                    <a:buBlip>
                      <a:blip r:embed="rId3"/>
                    </a:buBlip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Font typeface="Wingdings" pitchFamily="2" charset="2"/>
                    <a:buChar char="Ø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Font typeface="Wingdings" pitchFamily="2" charset="2"/>
                    <a:buChar char="ü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de-DE" altLang="de-DE"/>
                </a:p>
              </p:txBody>
            </p:sp>
            <p:sp>
              <p:nvSpPr>
                <p:cNvPr id="15436" name="Line 10"/>
                <p:cNvSpPr>
                  <a:spLocks noChangeShapeType="1"/>
                </p:cNvSpPr>
                <p:nvPr/>
              </p:nvSpPr>
              <p:spPr bwMode="auto">
                <a:xfrm>
                  <a:off x="4598" y="2463"/>
                  <a:ext cx="6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5437" name="Line 11"/>
                <p:cNvSpPr>
                  <a:spLocks noChangeShapeType="1"/>
                </p:cNvSpPr>
                <p:nvPr/>
              </p:nvSpPr>
              <p:spPr bwMode="auto">
                <a:xfrm>
                  <a:off x="3587" y="1173"/>
                  <a:ext cx="32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5438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3913" y="1077"/>
                  <a:ext cx="0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15439" name="Group 13"/>
                <p:cNvGrpSpPr>
                  <a:grpSpLocks/>
                </p:cNvGrpSpPr>
                <p:nvPr/>
              </p:nvGrpSpPr>
              <p:grpSpPr bwMode="auto">
                <a:xfrm>
                  <a:off x="4044" y="1077"/>
                  <a:ext cx="195" cy="96"/>
                  <a:chOff x="2880" y="1584"/>
                  <a:chExt cx="288" cy="144"/>
                </a:xfrm>
              </p:grpSpPr>
              <p:sp>
                <p:nvSpPr>
                  <p:cNvPr id="15557" name="Line 1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80" y="1584"/>
                    <a:ext cx="0" cy="144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5558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2880" y="1728"/>
                    <a:ext cx="288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5559" name="Line 1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68" y="1584"/>
                    <a:ext cx="0" cy="144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15440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4370" y="1077"/>
                  <a:ext cx="0" cy="96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5441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4696" y="1077"/>
                  <a:ext cx="0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5442" name="Line 19"/>
                <p:cNvSpPr>
                  <a:spLocks noChangeShapeType="1"/>
                </p:cNvSpPr>
                <p:nvPr/>
              </p:nvSpPr>
              <p:spPr bwMode="auto">
                <a:xfrm flipV="1">
                  <a:off x="4370" y="1077"/>
                  <a:ext cx="0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5443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4696" y="1722"/>
                  <a:ext cx="0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5444" name="Line 21"/>
                <p:cNvSpPr>
                  <a:spLocks noChangeShapeType="1"/>
                </p:cNvSpPr>
                <p:nvPr/>
              </p:nvSpPr>
              <p:spPr bwMode="auto">
                <a:xfrm>
                  <a:off x="3587" y="1722"/>
                  <a:ext cx="32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5445" name="Line 22"/>
                <p:cNvSpPr>
                  <a:spLocks noChangeShapeType="1"/>
                </p:cNvSpPr>
                <p:nvPr/>
              </p:nvSpPr>
              <p:spPr bwMode="auto">
                <a:xfrm flipV="1">
                  <a:off x="3913" y="1722"/>
                  <a:ext cx="0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5446" name="Line 23"/>
                <p:cNvSpPr>
                  <a:spLocks noChangeShapeType="1"/>
                </p:cNvSpPr>
                <p:nvPr/>
              </p:nvSpPr>
              <p:spPr bwMode="auto">
                <a:xfrm>
                  <a:off x="4696" y="1173"/>
                  <a:ext cx="29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5447" name="Line 24"/>
                <p:cNvSpPr>
                  <a:spLocks noChangeShapeType="1"/>
                </p:cNvSpPr>
                <p:nvPr/>
              </p:nvSpPr>
              <p:spPr bwMode="auto">
                <a:xfrm>
                  <a:off x="4696" y="1722"/>
                  <a:ext cx="29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5448" name="Line 25"/>
                <p:cNvSpPr>
                  <a:spLocks noChangeShapeType="1"/>
                </p:cNvSpPr>
                <p:nvPr/>
              </p:nvSpPr>
              <p:spPr bwMode="auto">
                <a:xfrm>
                  <a:off x="3782" y="1560"/>
                  <a:ext cx="0" cy="103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5449" name="Line 26"/>
                <p:cNvSpPr>
                  <a:spLocks noChangeShapeType="1"/>
                </p:cNvSpPr>
                <p:nvPr/>
              </p:nvSpPr>
              <p:spPr bwMode="auto">
                <a:xfrm>
                  <a:off x="4990" y="1173"/>
                  <a:ext cx="0" cy="549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5450" name="Line 27"/>
                <p:cNvSpPr>
                  <a:spLocks noChangeShapeType="1"/>
                </p:cNvSpPr>
                <p:nvPr/>
              </p:nvSpPr>
              <p:spPr bwMode="auto">
                <a:xfrm>
                  <a:off x="4827" y="1754"/>
                  <a:ext cx="0" cy="83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5451" name="Line 28"/>
                <p:cNvSpPr>
                  <a:spLocks noChangeShapeType="1"/>
                </p:cNvSpPr>
                <p:nvPr/>
              </p:nvSpPr>
              <p:spPr bwMode="auto">
                <a:xfrm>
                  <a:off x="3782" y="2592"/>
                  <a:ext cx="1045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15452" name="Group 29"/>
                <p:cNvGrpSpPr>
                  <a:grpSpLocks/>
                </p:cNvGrpSpPr>
                <p:nvPr/>
              </p:nvGrpSpPr>
              <p:grpSpPr bwMode="auto">
                <a:xfrm>
                  <a:off x="4860" y="1722"/>
                  <a:ext cx="97" cy="129"/>
                  <a:chOff x="4224" y="2544"/>
                  <a:chExt cx="144" cy="192"/>
                </a:xfrm>
              </p:grpSpPr>
              <p:sp>
                <p:nvSpPr>
                  <p:cNvPr id="15554" name="Rectangle 30"/>
                  <p:cNvSpPr>
                    <a:spLocks noChangeArrowheads="1"/>
                  </p:cNvSpPr>
                  <p:nvPr/>
                </p:nvSpPr>
                <p:spPr bwMode="auto">
                  <a:xfrm>
                    <a:off x="4224" y="2544"/>
                    <a:ext cx="144" cy="19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hlink"/>
                      </a:buClr>
                      <a:buFont typeface="Wingdings" pitchFamily="2" charset="2"/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tx1"/>
                      </a:buClr>
                      <a:buBlip>
                        <a:blip r:embed="rId3"/>
                      </a:buBlip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tx1"/>
                      </a:buClr>
                      <a:buFont typeface="Wingdings" pitchFamily="2" charset="2"/>
                      <a:buChar char="Ø"/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tx1"/>
                      </a:buClr>
                      <a:buFont typeface="Wingdings" pitchFamily="2" charset="2"/>
                      <a:buChar char="ü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tx1"/>
                      </a:buClr>
                      <a:buChar char="-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Char char="-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Char char="-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Char char="-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Char char="-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de-DE" altLang="de-DE"/>
                  </a:p>
                </p:txBody>
              </p:sp>
              <p:sp>
                <p:nvSpPr>
                  <p:cNvPr id="15555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4224" y="2544"/>
                    <a:ext cx="144" cy="19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5556" name="Line 3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224" y="2544"/>
                    <a:ext cx="144" cy="19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5453" name="Group 33"/>
                <p:cNvGrpSpPr>
                  <a:grpSpLocks/>
                </p:cNvGrpSpPr>
                <p:nvPr/>
              </p:nvGrpSpPr>
              <p:grpSpPr bwMode="auto">
                <a:xfrm>
                  <a:off x="3652" y="1045"/>
                  <a:ext cx="98" cy="128"/>
                  <a:chOff x="2304" y="1536"/>
                  <a:chExt cx="144" cy="192"/>
                </a:xfrm>
              </p:grpSpPr>
              <p:sp>
                <p:nvSpPr>
                  <p:cNvPr id="15551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2304" y="1536"/>
                    <a:ext cx="144" cy="19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hlink"/>
                      </a:buClr>
                      <a:buFont typeface="Wingdings" pitchFamily="2" charset="2"/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tx1"/>
                      </a:buClr>
                      <a:buBlip>
                        <a:blip r:embed="rId3"/>
                      </a:buBlip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tx1"/>
                      </a:buClr>
                      <a:buFont typeface="Wingdings" pitchFamily="2" charset="2"/>
                      <a:buChar char="Ø"/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tx1"/>
                      </a:buClr>
                      <a:buFont typeface="Wingdings" pitchFamily="2" charset="2"/>
                      <a:buChar char="ü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tx1"/>
                      </a:buClr>
                      <a:buChar char="-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Char char="-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Char char="-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Char char="-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Char char="-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de-DE" altLang="de-DE"/>
                  </a:p>
                </p:txBody>
              </p:sp>
              <p:sp>
                <p:nvSpPr>
                  <p:cNvPr id="15552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2304" y="1536"/>
                    <a:ext cx="144" cy="19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5553" name="Line 3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04" y="1536"/>
                    <a:ext cx="144" cy="19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5454" name="Group 37"/>
                <p:cNvGrpSpPr>
                  <a:grpSpLocks/>
                </p:cNvGrpSpPr>
                <p:nvPr/>
              </p:nvGrpSpPr>
              <p:grpSpPr bwMode="auto">
                <a:xfrm>
                  <a:off x="3652" y="1722"/>
                  <a:ext cx="98" cy="129"/>
                  <a:chOff x="2304" y="2544"/>
                  <a:chExt cx="144" cy="192"/>
                </a:xfrm>
              </p:grpSpPr>
              <p:sp>
                <p:nvSpPr>
                  <p:cNvPr id="15548" name="Rectangle 38"/>
                  <p:cNvSpPr>
                    <a:spLocks noChangeArrowheads="1"/>
                  </p:cNvSpPr>
                  <p:nvPr/>
                </p:nvSpPr>
                <p:spPr bwMode="auto">
                  <a:xfrm>
                    <a:off x="2304" y="2544"/>
                    <a:ext cx="144" cy="19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hlink"/>
                      </a:buClr>
                      <a:buFont typeface="Wingdings" pitchFamily="2" charset="2"/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tx1"/>
                      </a:buClr>
                      <a:buBlip>
                        <a:blip r:embed="rId3"/>
                      </a:buBlip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tx1"/>
                      </a:buClr>
                      <a:buFont typeface="Wingdings" pitchFamily="2" charset="2"/>
                      <a:buChar char="Ø"/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tx1"/>
                      </a:buClr>
                      <a:buFont typeface="Wingdings" pitchFamily="2" charset="2"/>
                      <a:buChar char="ü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tx1"/>
                      </a:buClr>
                      <a:buChar char="-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Char char="-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Char char="-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Char char="-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Char char="-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de-DE" altLang="de-DE"/>
                  </a:p>
                </p:txBody>
              </p:sp>
              <p:sp>
                <p:nvSpPr>
                  <p:cNvPr id="15549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2304" y="2544"/>
                    <a:ext cx="144" cy="19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5550" name="Line 4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04" y="2544"/>
                    <a:ext cx="144" cy="19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5455" name="Group 41"/>
                <p:cNvGrpSpPr>
                  <a:grpSpLocks/>
                </p:cNvGrpSpPr>
                <p:nvPr/>
              </p:nvGrpSpPr>
              <p:grpSpPr bwMode="auto">
                <a:xfrm>
                  <a:off x="4860" y="1045"/>
                  <a:ext cx="97" cy="128"/>
                  <a:chOff x="4176" y="1536"/>
                  <a:chExt cx="144" cy="192"/>
                </a:xfrm>
              </p:grpSpPr>
              <p:sp>
                <p:nvSpPr>
                  <p:cNvPr id="15545" name="Rectangle 42"/>
                  <p:cNvSpPr>
                    <a:spLocks noChangeArrowheads="1"/>
                  </p:cNvSpPr>
                  <p:nvPr/>
                </p:nvSpPr>
                <p:spPr bwMode="auto">
                  <a:xfrm>
                    <a:off x="4176" y="1536"/>
                    <a:ext cx="144" cy="19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hlink"/>
                      </a:buClr>
                      <a:buFont typeface="Wingdings" pitchFamily="2" charset="2"/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tx1"/>
                      </a:buClr>
                      <a:buBlip>
                        <a:blip r:embed="rId3"/>
                      </a:buBlip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tx1"/>
                      </a:buClr>
                      <a:buFont typeface="Wingdings" pitchFamily="2" charset="2"/>
                      <a:buChar char="Ø"/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tx1"/>
                      </a:buClr>
                      <a:buFont typeface="Wingdings" pitchFamily="2" charset="2"/>
                      <a:buChar char="ü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tx1"/>
                      </a:buClr>
                      <a:buChar char="-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Char char="-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Char char="-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Char char="-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Char char="-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de-DE" altLang="de-DE"/>
                  </a:p>
                </p:txBody>
              </p:sp>
              <p:sp>
                <p:nvSpPr>
                  <p:cNvPr id="15546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4176" y="1536"/>
                    <a:ext cx="144" cy="19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5547" name="Line 4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176" y="1536"/>
                    <a:ext cx="144" cy="19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15456" name="Line 45"/>
                <p:cNvSpPr>
                  <a:spLocks noChangeShapeType="1"/>
                </p:cNvSpPr>
                <p:nvPr/>
              </p:nvSpPr>
              <p:spPr bwMode="auto">
                <a:xfrm>
                  <a:off x="3782" y="1851"/>
                  <a:ext cx="16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5457" name="Line 46"/>
                <p:cNvSpPr>
                  <a:spLocks noChangeShapeType="1"/>
                </p:cNvSpPr>
                <p:nvPr/>
              </p:nvSpPr>
              <p:spPr bwMode="auto">
                <a:xfrm>
                  <a:off x="4011" y="1851"/>
                  <a:ext cx="29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5458" name="Line 47"/>
                <p:cNvSpPr>
                  <a:spLocks noChangeShapeType="1"/>
                </p:cNvSpPr>
                <p:nvPr/>
              </p:nvSpPr>
              <p:spPr bwMode="auto">
                <a:xfrm>
                  <a:off x="4403" y="1851"/>
                  <a:ext cx="261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5459" name="Line 48"/>
                <p:cNvSpPr>
                  <a:spLocks noChangeShapeType="1"/>
                </p:cNvSpPr>
                <p:nvPr/>
              </p:nvSpPr>
              <p:spPr bwMode="auto">
                <a:xfrm>
                  <a:off x="4664" y="1851"/>
                  <a:ext cx="163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15460" name="Group 49"/>
                <p:cNvGrpSpPr>
                  <a:grpSpLocks/>
                </p:cNvGrpSpPr>
                <p:nvPr/>
              </p:nvGrpSpPr>
              <p:grpSpPr bwMode="auto">
                <a:xfrm>
                  <a:off x="3782" y="1786"/>
                  <a:ext cx="131" cy="129"/>
                  <a:chOff x="4800" y="1488"/>
                  <a:chExt cx="288" cy="240"/>
                </a:xfrm>
              </p:grpSpPr>
              <p:grpSp>
                <p:nvGrpSpPr>
                  <p:cNvPr id="15538" name="Group 50"/>
                  <p:cNvGrpSpPr>
                    <a:grpSpLocks/>
                  </p:cNvGrpSpPr>
                  <p:nvPr/>
                </p:nvGrpSpPr>
                <p:grpSpPr bwMode="auto">
                  <a:xfrm>
                    <a:off x="4872" y="1488"/>
                    <a:ext cx="144" cy="96"/>
                    <a:chOff x="3552" y="2592"/>
                    <a:chExt cx="96" cy="48"/>
                  </a:xfrm>
                </p:grpSpPr>
                <p:sp>
                  <p:nvSpPr>
                    <p:cNvPr id="15542" name="Line 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52" y="2592"/>
                      <a:ext cx="48" cy="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5543" name="Line 5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600" y="2592"/>
                      <a:ext cx="48" cy="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5544" name="Line 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52" y="2592"/>
                      <a:ext cx="9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15539" name="Line 54"/>
                  <p:cNvSpPr>
                    <a:spLocks noChangeShapeType="1"/>
                  </p:cNvSpPr>
                  <p:nvPr/>
                </p:nvSpPr>
                <p:spPr bwMode="auto">
                  <a:xfrm>
                    <a:off x="4896" y="1728"/>
                    <a:ext cx="9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5540" name="Line 55"/>
                  <p:cNvSpPr>
                    <a:spLocks noChangeShapeType="1"/>
                  </p:cNvSpPr>
                  <p:nvPr/>
                </p:nvSpPr>
                <p:spPr bwMode="auto">
                  <a:xfrm>
                    <a:off x="4800" y="1632"/>
                    <a:ext cx="28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5541" name="Line 56"/>
                  <p:cNvSpPr>
                    <a:spLocks noChangeShapeType="1"/>
                  </p:cNvSpPr>
                  <p:nvPr/>
                </p:nvSpPr>
                <p:spPr bwMode="auto">
                  <a:xfrm>
                    <a:off x="4848" y="1680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15461" name="Line 57"/>
                <p:cNvSpPr>
                  <a:spLocks noChangeShapeType="1"/>
                </p:cNvSpPr>
                <p:nvPr/>
              </p:nvSpPr>
              <p:spPr bwMode="auto">
                <a:xfrm>
                  <a:off x="3587" y="1464"/>
                  <a:ext cx="1501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15462" name="Group 58"/>
                <p:cNvGrpSpPr>
                  <a:grpSpLocks/>
                </p:cNvGrpSpPr>
                <p:nvPr/>
              </p:nvGrpSpPr>
              <p:grpSpPr bwMode="auto">
                <a:xfrm>
                  <a:off x="4370" y="1077"/>
                  <a:ext cx="196" cy="96"/>
                  <a:chOff x="2880" y="1584"/>
                  <a:chExt cx="288" cy="144"/>
                </a:xfrm>
              </p:grpSpPr>
              <p:sp>
                <p:nvSpPr>
                  <p:cNvPr id="15536" name="Line 59"/>
                  <p:cNvSpPr>
                    <a:spLocks noChangeShapeType="1"/>
                  </p:cNvSpPr>
                  <p:nvPr/>
                </p:nvSpPr>
                <p:spPr bwMode="auto">
                  <a:xfrm>
                    <a:off x="2880" y="1728"/>
                    <a:ext cx="288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5537" name="Line 6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68" y="1584"/>
                    <a:ext cx="0" cy="144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5463" name="Group 61"/>
                <p:cNvGrpSpPr>
                  <a:grpSpLocks/>
                </p:cNvGrpSpPr>
                <p:nvPr/>
              </p:nvGrpSpPr>
              <p:grpSpPr bwMode="auto">
                <a:xfrm flipV="1">
                  <a:off x="4044" y="1722"/>
                  <a:ext cx="195" cy="96"/>
                  <a:chOff x="2880" y="1584"/>
                  <a:chExt cx="288" cy="144"/>
                </a:xfrm>
              </p:grpSpPr>
              <p:sp>
                <p:nvSpPr>
                  <p:cNvPr id="15533" name="Line 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80" y="1584"/>
                    <a:ext cx="0" cy="144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5534" name="Line 63"/>
                  <p:cNvSpPr>
                    <a:spLocks noChangeShapeType="1"/>
                  </p:cNvSpPr>
                  <p:nvPr/>
                </p:nvSpPr>
                <p:spPr bwMode="auto">
                  <a:xfrm>
                    <a:off x="2880" y="1728"/>
                    <a:ext cx="288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5535" name="Line 6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68" y="1584"/>
                    <a:ext cx="0" cy="144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15464" name="Rectangle 65"/>
                <p:cNvSpPr>
                  <a:spLocks noChangeArrowheads="1"/>
                </p:cNvSpPr>
                <p:nvPr/>
              </p:nvSpPr>
              <p:spPr bwMode="auto">
                <a:xfrm>
                  <a:off x="4598" y="432"/>
                  <a:ext cx="66" cy="806"/>
                </a:xfrm>
                <a:prstGeom prst="rect">
                  <a:avLst/>
                </a:prstGeom>
                <a:solidFill>
                  <a:srgbClr val="99CCFF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lr>
                      <a:schemeClr val="hlink"/>
                    </a:buClr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tx1"/>
                    </a:buClr>
                    <a:buBlip>
                      <a:blip r:embed="rId3"/>
                    </a:buBlip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Font typeface="Wingdings" pitchFamily="2" charset="2"/>
                    <a:buChar char="Ø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Font typeface="Wingdings" pitchFamily="2" charset="2"/>
                    <a:buChar char="ü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de-DE" altLang="de-DE"/>
                </a:p>
              </p:txBody>
            </p:sp>
            <p:sp>
              <p:nvSpPr>
                <p:cNvPr id="15465" name="Rectangle 66"/>
                <p:cNvSpPr>
                  <a:spLocks noChangeArrowheads="1"/>
                </p:cNvSpPr>
                <p:nvPr/>
              </p:nvSpPr>
              <p:spPr bwMode="auto">
                <a:xfrm>
                  <a:off x="4598" y="1657"/>
                  <a:ext cx="66" cy="806"/>
                </a:xfrm>
                <a:prstGeom prst="rect">
                  <a:avLst/>
                </a:prstGeom>
                <a:solidFill>
                  <a:srgbClr val="3366FF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lr>
                      <a:schemeClr val="hlink"/>
                    </a:buClr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tx1"/>
                    </a:buClr>
                    <a:buBlip>
                      <a:blip r:embed="rId3"/>
                    </a:buBlip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Font typeface="Wingdings" pitchFamily="2" charset="2"/>
                    <a:buChar char="Ø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Font typeface="Wingdings" pitchFamily="2" charset="2"/>
                    <a:buChar char="ü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de-DE" altLang="de-DE"/>
                </a:p>
              </p:txBody>
            </p:sp>
            <p:sp>
              <p:nvSpPr>
                <p:cNvPr id="15466" name="Rectangle 67"/>
                <p:cNvSpPr>
                  <a:spLocks noChangeArrowheads="1"/>
                </p:cNvSpPr>
                <p:nvPr/>
              </p:nvSpPr>
              <p:spPr bwMode="auto">
                <a:xfrm>
                  <a:off x="3946" y="1657"/>
                  <a:ext cx="65" cy="806"/>
                </a:xfrm>
                <a:prstGeom prst="rect">
                  <a:avLst/>
                </a:prstGeom>
                <a:solidFill>
                  <a:srgbClr val="3366FF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lr>
                      <a:schemeClr val="hlink"/>
                    </a:buClr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tx1"/>
                    </a:buClr>
                    <a:buBlip>
                      <a:blip r:embed="rId3"/>
                    </a:buBlip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Font typeface="Wingdings" pitchFamily="2" charset="2"/>
                    <a:buChar char="Ø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Font typeface="Wingdings" pitchFamily="2" charset="2"/>
                    <a:buChar char="ü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de-DE" altLang="de-DE"/>
                </a:p>
              </p:txBody>
            </p:sp>
            <p:sp>
              <p:nvSpPr>
                <p:cNvPr id="15467" name="Rectangle 68"/>
                <p:cNvSpPr>
                  <a:spLocks noChangeArrowheads="1"/>
                </p:cNvSpPr>
                <p:nvPr/>
              </p:nvSpPr>
              <p:spPr bwMode="auto">
                <a:xfrm>
                  <a:off x="3946" y="432"/>
                  <a:ext cx="65" cy="806"/>
                </a:xfrm>
                <a:prstGeom prst="rect">
                  <a:avLst/>
                </a:prstGeom>
                <a:solidFill>
                  <a:srgbClr val="99CCFF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lr>
                      <a:schemeClr val="hlink"/>
                    </a:buClr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tx1"/>
                    </a:buClr>
                    <a:buBlip>
                      <a:blip r:embed="rId3"/>
                    </a:buBlip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Font typeface="Wingdings" pitchFamily="2" charset="2"/>
                    <a:buChar char="Ø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Font typeface="Wingdings" pitchFamily="2" charset="2"/>
                    <a:buChar char="ü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de-DE" altLang="de-DE"/>
                </a:p>
              </p:txBody>
            </p:sp>
            <p:sp>
              <p:nvSpPr>
                <p:cNvPr id="15468" name="Line 69"/>
                <p:cNvSpPr>
                  <a:spLocks noChangeShapeType="1"/>
                </p:cNvSpPr>
                <p:nvPr/>
              </p:nvSpPr>
              <p:spPr bwMode="auto">
                <a:xfrm>
                  <a:off x="4305" y="1045"/>
                  <a:ext cx="0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15469" name="Group 70"/>
                <p:cNvGrpSpPr>
                  <a:grpSpLocks/>
                </p:cNvGrpSpPr>
                <p:nvPr/>
              </p:nvGrpSpPr>
              <p:grpSpPr bwMode="auto">
                <a:xfrm flipV="1">
                  <a:off x="4364" y="1728"/>
                  <a:ext cx="196" cy="97"/>
                  <a:chOff x="4464" y="912"/>
                  <a:chExt cx="288" cy="144"/>
                </a:xfrm>
              </p:grpSpPr>
              <p:sp>
                <p:nvSpPr>
                  <p:cNvPr id="15529" name="Line 7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464" y="912"/>
                    <a:ext cx="0" cy="144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15530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4464" y="912"/>
                    <a:ext cx="288" cy="144"/>
                    <a:chOff x="2880" y="1584"/>
                    <a:chExt cx="288" cy="144"/>
                  </a:xfrm>
                </p:grpSpPr>
                <p:sp>
                  <p:nvSpPr>
                    <p:cNvPr id="15531" name="Line 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0" y="1728"/>
                      <a:ext cx="288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5532" name="Line 7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168" y="1584"/>
                      <a:ext cx="0" cy="144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</p:grpSp>
            <p:sp>
              <p:nvSpPr>
                <p:cNvPr id="15470" name="Rectangle 75"/>
                <p:cNvSpPr>
                  <a:spLocks noChangeArrowheads="1"/>
                </p:cNvSpPr>
                <p:nvPr/>
              </p:nvSpPr>
              <p:spPr bwMode="auto">
                <a:xfrm>
                  <a:off x="3456" y="1109"/>
                  <a:ext cx="131" cy="677"/>
                </a:xfrm>
                <a:prstGeom prst="rect">
                  <a:avLst/>
                </a:prstGeom>
                <a:solidFill>
                  <a:srgbClr val="C0C0C0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lr>
                      <a:schemeClr val="hlink"/>
                    </a:buClr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tx1"/>
                    </a:buClr>
                    <a:buBlip>
                      <a:blip r:embed="rId3"/>
                    </a:buBlip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Font typeface="Wingdings" pitchFamily="2" charset="2"/>
                    <a:buChar char="Ø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Font typeface="Wingdings" pitchFamily="2" charset="2"/>
                    <a:buChar char="ü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de-DE" altLang="de-DE"/>
                </a:p>
              </p:txBody>
            </p:sp>
            <p:sp>
              <p:nvSpPr>
                <p:cNvPr id="15471" name="Rectangle 76"/>
                <p:cNvSpPr>
                  <a:spLocks noChangeArrowheads="1"/>
                </p:cNvSpPr>
                <p:nvPr/>
              </p:nvSpPr>
              <p:spPr bwMode="auto">
                <a:xfrm>
                  <a:off x="3587" y="1593"/>
                  <a:ext cx="1077" cy="64"/>
                </a:xfrm>
                <a:prstGeom prst="rect">
                  <a:avLst/>
                </a:prstGeom>
                <a:solidFill>
                  <a:srgbClr val="3366FF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lr>
                      <a:schemeClr val="hlink"/>
                    </a:buClr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tx1"/>
                    </a:buClr>
                    <a:buBlip>
                      <a:blip r:embed="rId3"/>
                    </a:buBlip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Font typeface="Wingdings" pitchFamily="2" charset="2"/>
                    <a:buChar char="Ø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Font typeface="Wingdings" pitchFamily="2" charset="2"/>
                    <a:buChar char="ü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de-DE" altLang="de-DE"/>
                </a:p>
              </p:txBody>
            </p:sp>
            <p:sp>
              <p:nvSpPr>
                <p:cNvPr id="15472" name="Rectangle 77"/>
                <p:cNvSpPr>
                  <a:spLocks noChangeArrowheads="1"/>
                </p:cNvSpPr>
                <p:nvPr/>
              </p:nvSpPr>
              <p:spPr bwMode="auto">
                <a:xfrm>
                  <a:off x="3587" y="1238"/>
                  <a:ext cx="1077" cy="64"/>
                </a:xfrm>
                <a:prstGeom prst="rect">
                  <a:avLst/>
                </a:prstGeom>
                <a:solidFill>
                  <a:srgbClr val="99CCFF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lr>
                      <a:schemeClr val="hlink"/>
                    </a:buClr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tx1"/>
                    </a:buClr>
                    <a:buBlip>
                      <a:blip r:embed="rId3"/>
                    </a:buBlip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Font typeface="Wingdings" pitchFamily="2" charset="2"/>
                    <a:buChar char="Ø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Font typeface="Wingdings" pitchFamily="2" charset="2"/>
                    <a:buChar char="ü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de-DE" altLang="de-DE"/>
                </a:p>
              </p:txBody>
            </p:sp>
            <p:grpSp>
              <p:nvGrpSpPr>
                <p:cNvPr id="15473" name="Group 78"/>
                <p:cNvGrpSpPr>
                  <a:grpSpLocks/>
                </p:cNvGrpSpPr>
                <p:nvPr/>
              </p:nvGrpSpPr>
              <p:grpSpPr bwMode="auto">
                <a:xfrm>
                  <a:off x="4116" y="1668"/>
                  <a:ext cx="396" cy="806"/>
                  <a:chOff x="4116" y="2928"/>
                  <a:chExt cx="396" cy="806"/>
                </a:xfrm>
              </p:grpSpPr>
              <p:grpSp>
                <p:nvGrpSpPr>
                  <p:cNvPr id="15502" name="Group 79"/>
                  <p:cNvGrpSpPr>
                    <a:grpSpLocks/>
                  </p:cNvGrpSpPr>
                  <p:nvPr/>
                </p:nvGrpSpPr>
                <p:grpSpPr bwMode="auto">
                  <a:xfrm>
                    <a:off x="4320" y="3120"/>
                    <a:ext cx="192" cy="613"/>
                    <a:chOff x="4416" y="3072"/>
                    <a:chExt cx="156" cy="613"/>
                  </a:xfrm>
                </p:grpSpPr>
                <p:grpSp>
                  <p:nvGrpSpPr>
                    <p:cNvPr id="15517" name="Group 8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464" y="3072"/>
                      <a:ext cx="108" cy="581"/>
                      <a:chOff x="4500" y="3105"/>
                      <a:chExt cx="108" cy="581"/>
                    </a:xfrm>
                  </p:grpSpPr>
                  <p:sp>
                    <p:nvSpPr>
                      <p:cNvPr id="15519" name="Line 8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4500" y="3105"/>
                        <a:ext cx="10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5520" name="Line 8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4500" y="3170"/>
                        <a:ext cx="10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5521" name="Line 8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4500" y="3234"/>
                        <a:ext cx="10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5522" name="Line 8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4500" y="3299"/>
                        <a:ext cx="10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5523" name="Line 8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4500" y="3363"/>
                        <a:ext cx="10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5524" name="Line 8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4500" y="3428"/>
                        <a:ext cx="10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5525" name="Line 8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4500" y="3492"/>
                        <a:ext cx="10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5526" name="Line 8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4500" y="3557"/>
                        <a:ext cx="10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5527" name="Line 8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4500" y="3621"/>
                        <a:ext cx="10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5528" name="Line 9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4500" y="3686"/>
                        <a:ext cx="10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15518" name="Rectangle 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16" y="3072"/>
                      <a:ext cx="48" cy="613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127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Blip>
                          <a:blip r:embed="rId3"/>
                        </a:buBlip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buChar char="Ø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buChar char="ü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-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Char char="-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Char char="-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Char char="-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Char char="-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de-DE" altLang="de-DE"/>
                    </a:p>
                  </p:txBody>
                </p:sp>
              </p:grpSp>
              <p:sp>
                <p:nvSpPr>
                  <p:cNvPr id="15503" name="Rectangle 92"/>
                  <p:cNvSpPr>
                    <a:spLocks noChangeArrowheads="1"/>
                  </p:cNvSpPr>
                  <p:nvPr/>
                </p:nvSpPr>
                <p:spPr bwMode="auto">
                  <a:xfrm>
                    <a:off x="4272" y="2928"/>
                    <a:ext cx="65" cy="806"/>
                  </a:xfrm>
                  <a:prstGeom prst="rect">
                    <a:avLst/>
                  </a:prstGeom>
                  <a:solidFill>
                    <a:srgbClr val="6699FF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hlink"/>
                      </a:buClr>
                      <a:buFont typeface="Wingdings" pitchFamily="2" charset="2"/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tx1"/>
                      </a:buClr>
                      <a:buBlip>
                        <a:blip r:embed="rId3"/>
                      </a:buBlip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tx1"/>
                      </a:buClr>
                      <a:buFont typeface="Wingdings" pitchFamily="2" charset="2"/>
                      <a:buChar char="Ø"/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tx1"/>
                      </a:buClr>
                      <a:buFont typeface="Wingdings" pitchFamily="2" charset="2"/>
                      <a:buChar char="ü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tx1"/>
                      </a:buClr>
                      <a:buChar char="-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Char char="-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Char char="-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Char char="-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Char char="-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de-DE" altLang="de-DE"/>
                  </a:p>
                </p:txBody>
              </p:sp>
              <p:grpSp>
                <p:nvGrpSpPr>
                  <p:cNvPr id="15504" name="Group 93"/>
                  <p:cNvGrpSpPr>
                    <a:grpSpLocks/>
                  </p:cNvGrpSpPr>
                  <p:nvPr/>
                </p:nvGrpSpPr>
                <p:grpSpPr bwMode="auto">
                  <a:xfrm flipH="1">
                    <a:off x="4116" y="3120"/>
                    <a:ext cx="156" cy="613"/>
                    <a:chOff x="4416" y="3072"/>
                    <a:chExt cx="156" cy="613"/>
                  </a:xfrm>
                </p:grpSpPr>
                <p:grpSp>
                  <p:nvGrpSpPr>
                    <p:cNvPr id="15505" name="Group 9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464" y="3072"/>
                      <a:ext cx="108" cy="581"/>
                      <a:chOff x="4500" y="3105"/>
                      <a:chExt cx="108" cy="581"/>
                    </a:xfrm>
                  </p:grpSpPr>
                  <p:sp>
                    <p:nvSpPr>
                      <p:cNvPr id="15507" name="Line 9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4500" y="3105"/>
                        <a:ext cx="10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5508" name="Line 9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4500" y="3170"/>
                        <a:ext cx="10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5509" name="Line 9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4500" y="3234"/>
                        <a:ext cx="10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5510" name="Line 9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4500" y="3299"/>
                        <a:ext cx="10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5511" name="Line 9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4500" y="3363"/>
                        <a:ext cx="10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5512" name="Line 10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4500" y="3428"/>
                        <a:ext cx="10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5513" name="Line 10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4500" y="3492"/>
                        <a:ext cx="10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5514" name="Line 10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4500" y="3557"/>
                        <a:ext cx="10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5515" name="Line 10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4500" y="3621"/>
                        <a:ext cx="10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5516" name="Line 10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4500" y="3686"/>
                        <a:ext cx="10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15506" name="Rectangle 1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16" y="3072"/>
                      <a:ext cx="48" cy="613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127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Blip>
                          <a:blip r:embed="rId3"/>
                        </a:buBlip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buChar char="Ø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buChar char="ü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-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Char char="-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Char char="-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Char char="-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Char char="-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de-DE" altLang="de-DE"/>
                    </a:p>
                  </p:txBody>
                </p:sp>
              </p:grpSp>
            </p:grpSp>
            <p:grpSp>
              <p:nvGrpSpPr>
                <p:cNvPr id="15474" name="Group 106"/>
                <p:cNvGrpSpPr>
                  <a:grpSpLocks/>
                </p:cNvGrpSpPr>
                <p:nvPr/>
              </p:nvGrpSpPr>
              <p:grpSpPr bwMode="auto">
                <a:xfrm>
                  <a:off x="4115" y="432"/>
                  <a:ext cx="409" cy="806"/>
                  <a:chOff x="3024" y="3024"/>
                  <a:chExt cx="409" cy="806"/>
                </a:xfrm>
              </p:grpSpPr>
              <p:grpSp>
                <p:nvGrpSpPr>
                  <p:cNvPr id="15475" name="Group 107"/>
                  <p:cNvGrpSpPr>
                    <a:grpSpLocks/>
                  </p:cNvGrpSpPr>
                  <p:nvPr/>
                </p:nvGrpSpPr>
                <p:grpSpPr bwMode="auto">
                  <a:xfrm flipV="1">
                    <a:off x="3241" y="3024"/>
                    <a:ext cx="192" cy="613"/>
                    <a:chOff x="4416" y="3072"/>
                    <a:chExt cx="156" cy="613"/>
                  </a:xfrm>
                </p:grpSpPr>
                <p:grpSp>
                  <p:nvGrpSpPr>
                    <p:cNvPr id="15490" name="Group 10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464" y="3072"/>
                      <a:ext cx="108" cy="581"/>
                      <a:chOff x="4500" y="3105"/>
                      <a:chExt cx="108" cy="581"/>
                    </a:xfrm>
                  </p:grpSpPr>
                  <p:sp>
                    <p:nvSpPr>
                      <p:cNvPr id="15492" name="Line 10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4500" y="3105"/>
                        <a:ext cx="10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5493" name="Line 11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4500" y="3170"/>
                        <a:ext cx="10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5494" name="Line 11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4500" y="3234"/>
                        <a:ext cx="10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5495" name="Line 11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4500" y="3299"/>
                        <a:ext cx="10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5496" name="Line 11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4500" y="3363"/>
                        <a:ext cx="10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5497" name="Line 11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4500" y="3428"/>
                        <a:ext cx="10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5498" name="Line 11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4500" y="3492"/>
                        <a:ext cx="10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5499" name="Line 11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4500" y="3557"/>
                        <a:ext cx="10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5500" name="Line 11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4500" y="3621"/>
                        <a:ext cx="10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5501" name="Line 11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4500" y="3686"/>
                        <a:ext cx="10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15491" name="Rectangle 1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16" y="3072"/>
                      <a:ext cx="48" cy="613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127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Blip>
                          <a:blip r:embed="rId3"/>
                        </a:buBlip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buChar char="Ø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buChar char="ü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-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Char char="-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Char char="-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Char char="-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Char char="-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de-DE" altLang="de-DE"/>
                    </a:p>
                  </p:txBody>
                </p:sp>
              </p:grpSp>
              <p:sp>
                <p:nvSpPr>
                  <p:cNvPr id="15476" name="Rectangle 120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3180" y="3024"/>
                    <a:ext cx="65" cy="806"/>
                  </a:xfrm>
                  <a:prstGeom prst="rect">
                    <a:avLst/>
                  </a:prstGeom>
                  <a:solidFill>
                    <a:srgbClr val="99CCFF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hlink"/>
                      </a:buClr>
                      <a:buFont typeface="Wingdings" pitchFamily="2" charset="2"/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tx1"/>
                      </a:buClr>
                      <a:buBlip>
                        <a:blip r:embed="rId3"/>
                      </a:buBlip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tx1"/>
                      </a:buClr>
                      <a:buFont typeface="Wingdings" pitchFamily="2" charset="2"/>
                      <a:buChar char="Ø"/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tx1"/>
                      </a:buClr>
                      <a:buFont typeface="Wingdings" pitchFamily="2" charset="2"/>
                      <a:buChar char="ü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tx1"/>
                      </a:buClr>
                      <a:buChar char="-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Char char="-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Char char="-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Char char="-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Char char="-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de-DE" altLang="de-DE"/>
                  </a:p>
                </p:txBody>
              </p:sp>
              <p:grpSp>
                <p:nvGrpSpPr>
                  <p:cNvPr id="15477" name="Group 121"/>
                  <p:cNvGrpSpPr>
                    <a:grpSpLocks/>
                  </p:cNvGrpSpPr>
                  <p:nvPr/>
                </p:nvGrpSpPr>
                <p:grpSpPr bwMode="auto">
                  <a:xfrm flipH="1" flipV="1">
                    <a:off x="3024" y="3025"/>
                    <a:ext cx="156" cy="613"/>
                    <a:chOff x="4416" y="3072"/>
                    <a:chExt cx="156" cy="613"/>
                  </a:xfrm>
                </p:grpSpPr>
                <p:grpSp>
                  <p:nvGrpSpPr>
                    <p:cNvPr id="15478" name="Group 12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464" y="3072"/>
                      <a:ext cx="108" cy="581"/>
                      <a:chOff x="4500" y="3105"/>
                      <a:chExt cx="108" cy="581"/>
                    </a:xfrm>
                  </p:grpSpPr>
                  <p:sp>
                    <p:nvSpPr>
                      <p:cNvPr id="15480" name="Line 12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4500" y="3105"/>
                        <a:ext cx="10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5481" name="Line 12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4500" y="3170"/>
                        <a:ext cx="10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5482" name="Line 12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4500" y="3234"/>
                        <a:ext cx="10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5483" name="Line 12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4500" y="3299"/>
                        <a:ext cx="10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5484" name="Line 12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4500" y="3363"/>
                        <a:ext cx="10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5485" name="Line 12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4500" y="3428"/>
                        <a:ext cx="10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5486" name="Line 12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4500" y="3492"/>
                        <a:ext cx="10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5487" name="Line 13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4500" y="3557"/>
                        <a:ext cx="10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5488" name="Line 13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4500" y="3621"/>
                        <a:ext cx="10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5489" name="Line 13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4500" y="3686"/>
                        <a:ext cx="10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15479" name="Rectangle 1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16" y="3072"/>
                      <a:ext cx="48" cy="613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127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Blip>
                          <a:blip r:embed="rId3"/>
                        </a:buBlip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buChar char="Ø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buChar char="ü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-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Char char="-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Char char="-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Char char="-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Char char="-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de-DE" altLang="de-DE"/>
                    </a:p>
                  </p:txBody>
                </p:sp>
              </p:grpSp>
            </p:grpSp>
          </p:grpSp>
          <p:grpSp>
            <p:nvGrpSpPr>
              <p:cNvPr id="15389" name="Group 134"/>
              <p:cNvGrpSpPr>
                <a:grpSpLocks/>
              </p:cNvGrpSpPr>
              <p:nvPr/>
            </p:nvGrpSpPr>
            <p:grpSpPr bwMode="auto">
              <a:xfrm>
                <a:off x="1248" y="2016"/>
                <a:ext cx="619" cy="371"/>
                <a:chOff x="384" y="480"/>
                <a:chExt cx="960" cy="576"/>
              </a:xfrm>
            </p:grpSpPr>
            <p:sp>
              <p:nvSpPr>
                <p:cNvPr id="15429" name="Line 135"/>
                <p:cNvSpPr>
                  <a:spLocks noChangeShapeType="1"/>
                </p:cNvSpPr>
                <p:nvPr/>
              </p:nvSpPr>
              <p:spPr bwMode="auto">
                <a:xfrm flipH="1">
                  <a:off x="384" y="624"/>
                  <a:ext cx="240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5430" name="Line 136"/>
                <p:cNvSpPr>
                  <a:spLocks noChangeShapeType="1"/>
                </p:cNvSpPr>
                <p:nvPr/>
              </p:nvSpPr>
              <p:spPr bwMode="auto">
                <a:xfrm flipV="1">
                  <a:off x="1344" y="624"/>
                  <a:ext cx="0" cy="43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5431" name="Line 137"/>
                <p:cNvSpPr>
                  <a:spLocks noChangeShapeType="1"/>
                </p:cNvSpPr>
                <p:nvPr/>
              </p:nvSpPr>
              <p:spPr bwMode="auto">
                <a:xfrm>
                  <a:off x="912" y="624"/>
                  <a:ext cx="43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5432" name="Oval 138"/>
                <p:cNvSpPr>
                  <a:spLocks noChangeArrowheads="1"/>
                </p:cNvSpPr>
                <p:nvPr/>
              </p:nvSpPr>
              <p:spPr bwMode="auto">
                <a:xfrm>
                  <a:off x="624" y="480"/>
                  <a:ext cx="288" cy="288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lr>
                      <a:schemeClr val="hlink"/>
                    </a:buClr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tx1"/>
                    </a:buClr>
                    <a:buBlip>
                      <a:blip r:embed="rId3"/>
                    </a:buBlip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Font typeface="Wingdings" pitchFamily="2" charset="2"/>
                    <a:buChar char="Ø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Font typeface="Wingdings" pitchFamily="2" charset="2"/>
                    <a:buChar char="ü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de-DE" altLang="de-DE"/>
                </a:p>
              </p:txBody>
            </p:sp>
            <p:sp>
              <p:nvSpPr>
                <p:cNvPr id="15433" name="Line 139"/>
                <p:cNvSpPr>
                  <a:spLocks noChangeShapeType="1"/>
                </p:cNvSpPr>
                <p:nvPr/>
              </p:nvSpPr>
              <p:spPr bwMode="auto">
                <a:xfrm flipH="1">
                  <a:off x="624" y="528"/>
                  <a:ext cx="240" cy="4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5434" name="Line 140"/>
                <p:cNvSpPr>
                  <a:spLocks noChangeShapeType="1"/>
                </p:cNvSpPr>
                <p:nvPr/>
              </p:nvSpPr>
              <p:spPr bwMode="auto">
                <a:xfrm>
                  <a:off x="624" y="672"/>
                  <a:ext cx="240" cy="4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15390" name="Line 141"/>
              <p:cNvSpPr>
                <a:spLocks noChangeShapeType="1"/>
              </p:cNvSpPr>
              <p:nvPr/>
            </p:nvSpPr>
            <p:spPr bwMode="auto">
              <a:xfrm>
                <a:off x="1867" y="3500"/>
                <a:ext cx="0" cy="15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5391" name="Line 142"/>
              <p:cNvSpPr>
                <a:spLocks noChangeShapeType="1"/>
              </p:cNvSpPr>
              <p:nvPr/>
            </p:nvSpPr>
            <p:spPr bwMode="auto">
              <a:xfrm>
                <a:off x="1867" y="3160"/>
                <a:ext cx="0" cy="15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5392" name="Oval 143"/>
              <p:cNvSpPr>
                <a:spLocks noChangeArrowheads="1"/>
              </p:cNvSpPr>
              <p:nvPr/>
            </p:nvSpPr>
            <p:spPr bwMode="auto">
              <a:xfrm>
                <a:off x="1650" y="2387"/>
                <a:ext cx="433" cy="18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hlink"/>
                  </a:buClr>
                  <a:buFont typeface="Wingdings" pitchFamily="2" charset="2"/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tx1"/>
                  </a:buClr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Ø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ü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-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-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-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-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-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de-DE" altLang="de-DE"/>
              </a:p>
            </p:txBody>
          </p:sp>
          <p:sp>
            <p:nvSpPr>
              <p:cNvPr id="15393" name="Line 144"/>
              <p:cNvSpPr>
                <a:spLocks noChangeShapeType="1"/>
              </p:cNvSpPr>
              <p:nvPr/>
            </p:nvSpPr>
            <p:spPr bwMode="auto">
              <a:xfrm>
                <a:off x="1650" y="2696"/>
                <a:ext cx="433" cy="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5394" name="Line 145"/>
              <p:cNvSpPr>
                <a:spLocks noChangeShapeType="1"/>
              </p:cNvSpPr>
              <p:nvPr/>
            </p:nvSpPr>
            <p:spPr bwMode="auto">
              <a:xfrm>
                <a:off x="1836" y="2696"/>
                <a:ext cx="31" cy="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5395" name="Line 146"/>
              <p:cNvSpPr>
                <a:spLocks noChangeShapeType="1"/>
              </p:cNvSpPr>
              <p:nvPr/>
            </p:nvSpPr>
            <p:spPr bwMode="auto">
              <a:xfrm>
                <a:off x="1836" y="2604"/>
                <a:ext cx="6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5396" name="Oval 147"/>
              <p:cNvSpPr>
                <a:spLocks noChangeArrowheads="1"/>
              </p:cNvSpPr>
              <p:nvPr/>
            </p:nvSpPr>
            <p:spPr bwMode="auto">
              <a:xfrm>
                <a:off x="1650" y="2418"/>
                <a:ext cx="433" cy="186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hlink"/>
                  </a:buClr>
                  <a:buFont typeface="Wingdings" pitchFamily="2" charset="2"/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tx1"/>
                  </a:buClr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Ø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ü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-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-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-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-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-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de-DE" altLang="de-DE"/>
              </a:p>
            </p:txBody>
          </p:sp>
          <p:sp>
            <p:nvSpPr>
              <p:cNvPr id="15397" name="Line 148"/>
              <p:cNvSpPr>
                <a:spLocks noChangeShapeType="1"/>
              </p:cNvSpPr>
              <p:nvPr/>
            </p:nvSpPr>
            <p:spPr bwMode="auto">
              <a:xfrm>
                <a:off x="2083" y="2480"/>
                <a:ext cx="0" cy="61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5398" name="Line 149"/>
              <p:cNvSpPr>
                <a:spLocks noChangeShapeType="1"/>
              </p:cNvSpPr>
              <p:nvPr/>
            </p:nvSpPr>
            <p:spPr bwMode="auto">
              <a:xfrm>
                <a:off x="1650" y="2480"/>
                <a:ext cx="0" cy="6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5399" name="Rectangle 150"/>
              <p:cNvSpPr>
                <a:spLocks noChangeArrowheads="1"/>
              </p:cNvSpPr>
              <p:nvPr/>
            </p:nvSpPr>
            <p:spPr bwMode="auto">
              <a:xfrm>
                <a:off x="1650" y="2696"/>
                <a:ext cx="433" cy="464"/>
              </a:xfrm>
              <a:prstGeom prst="rect">
                <a:avLst/>
              </a:prstGeom>
              <a:solidFill>
                <a:srgbClr val="FFFF99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hlink"/>
                  </a:buClr>
                  <a:buFont typeface="Wingdings" pitchFamily="2" charset="2"/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tx1"/>
                  </a:buClr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Ø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ü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-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-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-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-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-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de-DE" altLang="de-DE"/>
              </a:p>
            </p:txBody>
          </p:sp>
          <p:grpSp>
            <p:nvGrpSpPr>
              <p:cNvPr id="15400" name="Group 151"/>
              <p:cNvGrpSpPr>
                <a:grpSpLocks/>
              </p:cNvGrpSpPr>
              <p:nvPr/>
            </p:nvGrpSpPr>
            <p:grpSpPr bwMode="auto">
              <a:xfrm>
                <a:off x="1774" y="3315"/>
                <a:ext cx="181" cy="185"/>
                <a:chOff x="1968" y="2304"/>
                <a:chExt cx="912" cy="864"/>
              </a:xfrm>
            </p:grpSpPr>
            <p:sp>
              <p:nvSpPr>
                <p:cNvPr id="15426" name="Oval 152"/>
                <p:cNvSpPr>
                  <a:spLocks noChangeArrowheads="1"/>
                </p:cNvSpPr>
                <p:nvPr/>
              </p:nvSpPr>
              <p:spPr bwMode="auto">
                <a:xfrm>
                  <a:off x="1968" y="2304"/>
                  <a:ext cx="912" cy="858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lr>
                      <a:schemeClr val="hlink"/>
                    </a:buClr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tx1"/>
                    </a:buClr>
                    <a:buBlip>
                      <a:blip r:embed="rId3"/>
                    </a:buBlip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Font typeface="Wingdings" pitchFamily="2" charset="2"/>
                    <a:buChar char="Ø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Font typeface="Wingdings" pitchFamily="2" charset="2"/>
                    <a:buChar char="ü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de-DE" altLang="de-DE"/>
                </a:p>
              </p:txBody>
            </p:sp>
            <p:sp>
              <p:nvSpPr>
                <p:cNvPr id="15427" name="Line 153"/>
                <p:cNvSpPr>
                  <a:spLocks noChangeShapeType="1"/>
                </p:cNvSpPr>
                <p:nvPr/>
              </p:nvSpPr>
              <p:spPr bwMode="auto">
                <a:xfrm flipH="1">
                  <a:off x="2400" y="2448"/>
                  <a:ext cx="336" cy="72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5428" name="Line 154"/>
                <p:cNvSpPr>
                  <a:spLocks noChangeShapeType="1"/>
                </p:cNvSpPr>
                <p:nvPr/>
              </p:nvSpPr>
              <p:spPr bwMode="auto">
                <a:xfrm>
                  <a:off x="2064" y="2448"/>
                  <a:ext cx="336" cy="72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15401" name="Line 155"/>
              <p:cNvSpPr>
                <a:spLocks noChangeShapeType="1"/>
              </p:cNvSpPr>
              <p:nvPr/>
            </p:nvSpPr>
            <p:spPr bwMode="auto">
              <a:xfrm flipH="1" flipV="1">
                <a:off x="1885" y="2688"/>
                <a:ext cx="1187" cy="0"/>
              </a:xfrm>
              <a:prstGeom prst="line">
                <a:avLst/>
              </a:prstGeom>
              <a:noFill/>
              <a:ln w="76200">
                <a:solidFill>
                  <a:schemeClr val="accent2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15402" name="Group 156"/>
              <p:cNvGrpSpPr>
                <a:grpSpLocks/>
              </p:cNvGrpSpPr>
              <p:nvPr/>
            </p:nvGrpSpPr>
            <p:grpSpPr bwMode="auto">
              <a:xfrm>
                <a:off x="1372" y="2265"/>
                <a:ext cx="186" cy="212"/>
                <a:chOff x="2112" y="192"/>
                <a:chExt cx="239" cy="273"/>
              </a:xfrm>
            </p:grpSpPr>
            <p:sp>
              <p:nvSpPr>
                <p:cNvPr id="15424" name="Oval 157"/>
                <p:cNvSpPr>
                  <a:spLocks noChangeArrowheads="1"/>
                </p:cNvSpPr>
                <p:nvPr/>
              </p:nvSpPr>
              <p:spPr bwMode="auto">
                <a:xfrm>
                  <a:off x="2112" y="208"/>
                  <a:ext cx="195" cy="192"/>
                </a:xfrm>
                <a:prstGeom prst="ellipse">
                  <a:avLst/>
                </a:prstGeom>
                <a:solidFill>
                  <a:srgbClr val="FFD41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lr>
                      <a:schemeClr val="hlink"/>
                    </a:buClr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tx1"/>
                    </a:buClr>
                    <a:buBlip>
                      <a:blip r:embed="rId3"/>
                    </a:buBlip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Font typeface="Wingdings" pitchFamily="2" charset="2"/>
                    <a:buChar char="Ø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Font typeface="Wingdings" pitchFamily="2" charset="2"/>
                    <a:buChar char="ü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de-DE" altLang="de-DE"/>
                </a:p>
              </p:txBody>
            </p:sp>
            <p:sp>
              <p:nvSpPr>
                <p:cNvPr id="15425" name="Text Box 158"/>
                <p:cNvSpPr txBox="1">
                  <a:spLocks noChangeArrowheads="1"/>
                </p:cNvSpPr>
                <p:nvPr/>
              </p:nvSpPr>
              <p:spPr bwMode="auto">
                <a:xfrm>
                  <a:off x="2112" y="192"/>
                  <a:ext cx="239" cy="2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hlink"/>
                    </a:buClr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tx1"/>
                    </a:buClr>
                    <a:buBlip>
                      <a:blip r:embed="rId3"/>
                    </a:buBlip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Font typeface="Wingdings" pitchFamily="2" charset="2"/>
                    <a:buChar char="Ø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Font typeface="Wingdings" pitchFamily="2" charset="2"/>
                    <a:buChar char="ü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ClrTx/>
                    <a:buFontTx/>
                    <a:buNone/>
                  </a:pPr>
                  <a:r>
                    <a:rPr kumimoji="0" lang="de-DE" altLang="de-DE" sz="1600" b="1"/>
                    <a:t>A</a:t>
                  </a:r>
                  <a:endParaRPr kumimoji="0" lang="en-GB" altLang="de-DE" sz="1600" b="1"/>
                </a:p>
              </p:txBody>
            </p:sp>
          </p:grpSp>
          <p:grpSp>
            <p:nvGrpSpPr>
              <p:cNvPr id="15403" name="Group 159"/>
              <p:cNvGrpSpPr>
                <a:grpSpLocks/>
              </p:cNvGrpSpPr>
              <p:nvPr/>
            </p:nvGrpSpPr>
            <p:grpSpPr bwMode="auto">
              <a:xfrm>
                <a:off x="3338" y="2671"/>
                <a:ext cx="187" cy="212"/>
                <a:chOff x="2112" y="192"/>
                <a:chExt cx="240" cy="271"/>
              </a:xfrm>
            </p:grpSpPr>
            <p:sp>
              <p:nvSpPr>
                <p:cNvPr id="15422" name="Oval 160"/>
                <p:cNvSpPr>
                  <a:spLocks noChangeArrowheads="1"/>
                </p:cNvSpPr>
                <p:nvPr/>
              </p:nvSpPr>
              <p:spPr bwMode="auto">
                <a:xfrm>
                  <a:off x="2112" y="208"/>
                  <a:ext cx="195" cy="192"/>
                </a:xfrm>
                <a:prstGeom prst="ellipse">
                  <a:avLst/>
                </a:prstGeom>
                <a:solidFill>
                  <a:srgbClr val="FFD41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lr>
                      <a:schemeClr val="hlink"/>
                    </a:buClr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tx1"/>
                    </a:buClr>
                    <a:buBlip>
                      <a:blip r:embed="rId3"/>
                    </a:buBlip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Font typeface="Wingdings" pitchFamily="2" charset="2"/>
                    <a:buChar char="Ø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Font typeface="Wingdings" pitchFamily="2" charset="2"/>
                    <a:buChar char="ü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de-DE" altLang="de-DE"/>
                </a:p>
              </p:txBody>
            </p:sp>
            <p:sp>
              <p:nvSpPr>
                <p:cNvPr id="15423" name="Text Box 161"/>
                <p:cNvSpPr txBox="1">
                  <a:spLocks noChangeArrowheads="1"/>
                </p:cNvSpPr>
                <p:nvPr/>
              </p:nvSpPr>
              <p:spPr bwMode="auto">
                <a:xfrm>
                  <a:off x="2112" y="192"/>
                  <a:ext cx="240" cy="2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hlink"/>
                    </a:buClr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tx1"/>
                    </a:buClr>
                    <a:buBlip>
                      <a:blip r:embed="rId3"/>
                    </a:buBlip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Font typeface="Wingdings" pitchFamily="2" charset="2"/>
                    <a:buChar char="Ø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Font typeface="Wingdings" pitchFamily="2" charset="2"/>
                    <a:buChar char="ü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ClrTx/>
                    <a:buFontTx/>
                    <a:buNone/>
                  </a:pPr>
                  <a:r>
                    <a:rPr kumimoji="0" lang="de-DE" altLang="de-DE" sz="1600" b="1"/>
                    <a:t>D</a:t>
                  </a:r>
                  <a:endParaRPr kumimoji="0" lang="en-GB" altLang="de-DE" sz="1600" b="1"/>
                </a:p>
              </p:txBody>
            </p:sp>
          </p:grpSp>
          <p:grpSp>
            <p:nvGrpSpPr>
              <p:cNvPr id="15404" name="Group 162"/>
              <p:cNvGrpSpPr>
                <a:grpSpLocks/>
              </p:cNvGrpSpPr>
              <p:nvPr/>
            </p:nvGrpSpPr>
            <p:grpSpPr bwMode="auto">
              <a:xfrm>
                <a:off x="3737" y="3518"/>
                <a:ext cx="186" cy="213"/>
                <a:chOff x="3881" y="2945"/>
                <a:chExt cx="186" cy="213"/>
              </a:xfrm>
            </p:grpSpPr>
            <p:sp>
              <p:nvSpPr>
                <p:cNvPr id="15420" name="Oval 163"/>
                <p:cNvSpPr>
                  <a:spLocks noChangeArrowheads="1"/>
                </p:cNvSpPr>
                <p:nvPr/>
              </p:nvSpPr>
              <p:spPr bwMode="auto">
                <a:xfrm>
                  <a:off x="3893" y="2969"/>
                  <a:ext cx="151" cy="150"/>
                </a:xfrm>
                <a:prstGeom prst="ellipse">
                  <a:avLst/>
                </a:prstGeom>
                <a:solidFill>
                  <a:srgbClr val="FFD41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lr>
                      <a:schemeClr val="hlink"/>
                    </a:buClr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tx1"/>
                    </a:buClr>
                    <a:buBlip>
                      <a:blip r:embed="rId3"/>
                    </a:buBlip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Font typeface="Wingdings" pitchFamily="2" charset="2"/>
                    <a:buChar char="Ø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Font typeface="Wingdings" pitchFamily="2" charset="2"/>
                    <a:buChar char="ü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de-DE" altLang="de-DE"/>
                </a:p>
              </p:txBody>
            </p:sp>
            <p:sp>
              <p:nvSpPr>
                <p:cNvPr id="15421" name="Text Box 164"/>
                <p:cNvSpPr txBox="1">
                  <a:spLocks noChangeArrowheads="1"/>
                </p:cNvSpPr>
                <p:nvPr/>
              </p:nvSpPr>
              <p:spPr bwMode="auto">
                <a:xfrm>
                  <a:off x="3881" y="2945"/>
                  <a:ext cx="186" cy="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hlink"/>
                    </a:buClr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tx1"/>
                    </a:buClr>
                    <a:buBlip>
                      <a:blip r:embed="rId3"/>
                    </a:buBlip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Font typeface="Wingdings" pitchFamily="2" charset="2"/>
                    <a:buChar char="Ø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Font typeface="Wingdings" pitchFamily="2" charset="2"/>
                    <a:buChar char="ü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ClrTx/>
                    <a:buFontTx/>
                    <a:buNone/>
                  </a:pPr>
                  <a:r>
                    <a:rPr kumimoji="0" lang="de-DE" altLang="de-DE" sz="1600" b="1"/>
                    <a:t>E</a:t>
                  </a:r>
                  <a:endParaRPr kumimoji="0" lang="en-GB" altLang="de-DE" sz="1600" b="1"/>
                </a:p>
              </p:txBody>
            </p:sp>
          </p:grpSp>
          <p:grpSp>
            <p:nvGrpSpPr>
              <p:cNvPr id="15405" name="Group 165"/>
              <p:cNvGrpSpPr>
                <a:grpSpLocks/>
              </p:cNvGrpSpPr>
              <p:nvPr/>
            </p:nvGrpSpPr>
            <p:grpSpPr bwMode="auto">
              <a:xfrm>
                <a:off x="2880" y="2442"/>
                <a:ext cx="186" cy="212"/>
                <a:chOff x="3114" y="2976"/>
                <a:chExt cx="186" cy="212"/>
              </a:xfrm>
            </p:grpSpPr>
            <p:sp>
              <p:nvSpPr>
                <p:cNvPr id="15418" name="Oval 166"/>
                <p:cNvSpPr>
                  <a:spLocks noChangeArrowheads="1"/>
                </p:cNvSpPr>
                <p:nvPr/>
              </p:nvSpPr>
              <p:spPr bwMode="auto">
                <a:xfrm>
                  <a:off x="3138" y="3000"/>
                  <a:ext cx="151" cy="150"/>
                </a:xfrm>
                <a:prstGeom prst="ellipse">
                  <a:avLst/>
                </a:prstGeom>
                <a:solidFill>
                  <a:srgbClr val="FFD41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lr>
                      <a:schemeClr val="hlink"/>
                    </a:buClr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tx1"/>
                    </a:buClr>
                    <a:buBlip>
                      <a:blip r:embed="rId3"/>
                    </a:buBlip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Font typeface="Wingdings" pitchFamily="2" charset="2"/>
                    <a:buChar char="Ø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Font typeface="Wingdings" pitchFamily="2" charset="2"/>
                    <a:buChar char="ü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de-DE" altLang="de-DE"/>
                </a:p>
              </p:txBody>
            </p:sp>
            <p:sp>
              <p:nvSpPr>
                <p:cNvPr id="15419" name="Text Box 167"/>
                <p:cNvSpPr txBox="1">
                  <a:spLocks noChangeArrowheads="1"/>
                </p:cNvSpPr>
                <p:nvPr/>
              </p:nvSpPr>
              <p:spPr bwMode="auto">
                <a:xfrm>
                  <a:off x="3114" y="2976"/>
                  <a:ext cx="186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hlink"/>
                    </a:buClr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tx1"/>
                    </a:buClr>
                    <a:buBlip>
                      <a:blip r:embed="rId3"/>
                    </a:buBlip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Font typeface="Wingdings" pitchFamily="2" charset="2"/>
                    <a:buChar char="Ø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Font typeface="Wingdings" pitchFamily="2" charset="2"/>
                    <a:buChar char="ü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ClrTx/>
                    <a:buFontTx/>
                    <a:buNone/>
                  </a:pPr>
                  <a:r>
                    <a:rPr kumimoji="0" lang="de-DE" altLang="de-DE" sz="1600" b="1"/>
                    <a:t>C</a:t>
                  </a:r>
                  <a:endParaRPr kumimoji="0" lang="en-GB" altLang="de-DE" sz="1600" b="1"/>
                </a:p>
              </p:txBody>
            </p:sp>
          </p:grpSp>
          <p:grpSp>
            <p:nvGrpSpPr>
              <p:cNvPr id="15406" name="Group 168"/>
              <p:cNvGrpSpPr>
                <a:grpSpLocks/>
              </p:cNvGrpSpPr>
              <p:nvPr/>
            </p:nvGrpSpPr>
            <p:grpSpPr bwMode="auto">
              <a:xfrm>
                <a:off x="2118" y="2446"/>
                <a:ext cx="186" cy="212"/>
                <a:chOff x="3114" y="2976"/>
                <a:chExt cx="186" cy="212"/>
              </a:xfrm>
            </p:grpSpPr>
            <p:sp>
              <p:nvSpPr>
                <p:cNvPr id="15416" name="Oval 169"/>
                <p:cNvSpPr>
                  <a:spLocks noChangeArrowheads="1"/>
                </p:cNvSpPr>
                <p:nvPr/>
              </p:nvSpPr>
              <p:spPr bwMode="auto">
                <a:xfrm>
                  <a:off x="3138" y="3000"/>
                  <a:ext cx="151" cy="150"/>
                </a:xfrm>
                <a:prstGeom prst="ellipse">
                  <a:avLst/>
                </a:prstGeom>
                <a:solidFill>
                  <a:srgbClr val="FFD41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lr>
                      <a:schemeClr val="hlink"/>
                    </a:buClr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tx1"/>
                    </a:buClr>
                    <a:buBlip>
                      <a:blip r:embed="rId3"/>
                    </a:buBlip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Font typeface="Wingdings" pitchFamily="2" charset="2"/>
                    <a:buChar char="Ø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Font typeface="Wingdings" pitchFamily="2" charset="2"/>
                    <a:buChar char="ü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de-DE" altLang="de-DE"/>
                </a:p>
              </p:txBody>
            </p:sp>
            <p:sp>
              <p:nvSpPr>
                <p:cNvPr id="15417" name="Text Box 170"/>
                <p:cNvSpPr txBox="1">
                  <a:spLocks noChangeArrowheads="1"/>
                </p:cNvSpPr>
                <p:nvPr/>
              </p:nvSpPr>
              <p:spPr bwMode="auto">
                <a:xfrm>
                  <a:off x="3114" y="2976"/>
                  <a:ext cx="186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hlink"/>
                    </a:buClr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tx1"/>
                    </a:buClr>
                    <a:buBlip>
                      <a:blip r:embed="rId3"/>
                    </a:buBlip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Font typeface="Wingdings" pitchFamily="2" charset="2"/>
                    <a:buChar char="Ø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Font typeface="Wingdings" pitchFamily="2" charset="2"/>
                    <a:buChar char="ü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ClrTx/>
                    <a:buFontTx/>
                    <a:buNone/>
                  </a:pPr>
                  <a:r>
                    <a:rPr kumimoji="0" lang="de-DE" altLang="de-DE" sz="1600" b="1"/>
                    <a:t>B</a:t>
                  </a:r>
                  <a:endParaRPr kumimoji="0" lang="en-GB" altLang="de-DE" sz="1600" b="1"/>
                </a:p>
              </p:txBody>
            </p:sp>
          </p:grpSp>
          <p:sp>
            <p:nvSpPr>
              <p:cNvPr id="15407" name="Line 171"/>
              <p:cNvSpPr>
                <a:spLocks noChangeShapeType="1"/>
              </p:cNvSpPr>
              <p:nvPr/>
            </p:nvSpPr>
            <p:spPr bwMode="auto">
              <a:xfrm>
                <a:off x="2544" y="2880"/>
                <a:ext cx="576" cy="0"/>
              </a:xfrm>
              <a:prstGeom prst="line">
                <a:avLst/>
              </a:prstGeom>
              <a:noFill/>
              <a:ln w="76200" cap="sq">
                <a:solidFill>
                  <a:srgbClr val="FF6600"/>
                </a:solidFill>
                <a:round/>
                <a:headEnd type="none" w="sm" len="sm"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15408" name="Group 172"/>
              <p:cNvGrpSpPr>
                <a:grpSpLocks/>
              </p:cNvGrpSpPr>
              <p:nvPr/>
            </p:nvGrpSpPr>
            <p:grpSpPr bwMode="auto">
              <a:xfrm>
                <a:off x="2304" y="2773"/>
                <a:ext cx="224" cy="441"/>
                <a:chOff x="2064" y="2919"/>
                <a:chExt cx="224" cy="441"/>
              </a:xfrm>
            </p:grpSpPr>
            <p:sp>
              <p:nvSpPr>
                <p:cNvPr id="15409" name="Oval 173"/>
                <p:cNvSpPr>
                  <a:spLocks noChangeArrowheads="1"/>
                </p:cNvSpPr>
                <p:nvPr/>
              </p:nvSpPr>
              <p:spPr bwMode="auto">
                <a:xfrm>
                  <a:off x="2065" y="2919"/>
                  <a:ext cx="223" cy="103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lr>
                      <a:schemeClr val="hlink"/>
                    </a:buClr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tx1"/>
                    </a:buClr>
                    <a:buBlip>
                      <a:blip r:embed="rId3"/>
                    </a:buBlip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Font typeface="Wingdings" pitchFamily="2" charset="2"/>
                    <a:buChar char="Ø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Font typeface="Wingdings" pitchFamily="2" charset="2"/>
                    <a:buChar char="ü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de-DE" altLang="de-DE"/>
                </a:p>
              </p:txBody>
            </p:sp>
            <p:sp>
              <p:nvSpPr>
                <p:cNvPr id="15410" name="Line 174"/>
                <p:cNvSpPr>
                  <a:spLocks noChangeShapeType="1"/>
                </p:cNvSpPr>
                <p:nvPr/>
              </p:nvSpPr>
              <p:spPr bwMode="auto">
                <a:xfrm>
                  <a:off x="2161" y="3040"/>
                  <a:ext cx="31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5411" name="Oval 175"/>
                <p:cNvSpPr>
                  <a:spLocks noChangeArrowheads="1"/>
                </p:cNvSpPr>
                <p:nvPr/>
              </p:nvSpPr>
              <p:spPr bwMode="auto">
                <a:xfrm>
                  <a:off x="2065" y="2936"/>
                  <a:ext cx="223" cy="104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lr>
                      <a:schemeClr val="hlink"/>
                    </a:buClr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tx1"/>
                    </a:buClr>
                    <a:buBlip>
                      <a:blip r:embed="rId3"/>
                    </a:buBlip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Font typeface="Wingdings" pitchFamily="2" charset="2"/>
                    <a:buChar char="Ø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Font typeface="Wingdings" pitchFamily="2" charset="2"/>
                    <a:buChar char="ü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de-DE" altLang="de-DE"/>
                </a:p>
              </p:txBody>
            </p:sp>
            <p:sp>
              <p:nvSpPr>
                <p:cNvPr id="15412" name="Line 176"/>
                <p:cNvSpPr>
                  <a:spLocks noChangeShapeType="1"/>
                </p:cNvSpPr>
                <p:nvPr/>
              </p:nvSpPr>
              <p:spPr bwMode="auto">
                <a:xfrm>
                  <a:off x="2287" y="2971"/>
                  <a:ext cx="0" cy="343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5413" name="Line 177"/>
                <p:cNvSpPr>
                  <a:spLocks noChangeShapeType="1"/>
                </p:cNvSpPr>
                <p:nvPr/>
              </p:nvSpPr>
              <p:spPr bwMode="auto">
                <a:xfrm>
                  <a:off x="2064" y="2966"/>
                  <a:ext cx="0" cy="34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5414" name="Oval 178"/>
                <p:cNvSpPr>
                  <a:spLocks noChangeArrowheads="1"/>
                </p:cNvSpPr>
                <p:nvPr/>
              </p:nvSpPr>
              <p:spPr bwMode="auto">
                <a:xfrm>
                  <a:off x="2065" y="3257"/>
                  <a:ext cx="222" cy="103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lr>
                      <a:schemeClr val="hlink"/>
                    </a:buClr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tx1"/>
                    </a:buClr>
                    <a:buBlip>
                      <a:blip r:embed="rId3"/>
                    </a:buBlip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Font typeface="Wingdings" pitchFamily="2" charset="2"/>
                    <a:buChar char="Ø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Font typeface="Wingdings" pitchFamily="2" charset="2"/>
                    <a:buChar char="ü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de-DE" altLang="de-DE"/>
                </a:p>
              </p:txBody>
            </p:sp>
            <p:sp>
              <p:nvSpPr>
                <p:cNvPr id="15415" name="Rectangle 179"/>
                <p:cNvSpPr>
                  <a:spLocks noChangeArrowheads="1"/>
                </p:cNvSpPr>
                <p:nvPr/>
              </p:nvSpPr>
              <p:spPr bwMode="auto">
                <a:xfrm>
                  <a:off x="2076" y="3245"/>
                  <a:ext cx="202" cy="5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lr>
                      <a:schemeClr val="hlink"/>
                    </a:buClr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tx1"/>
                    </a:buClr>
                    <a:buBlip>
                      <a:blip r:embed="rId3"/>
                    </a:buBlip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Font typeface="Wingdings" pitchFamily="2" charset="2"/>
                    <a:buChar char="Ø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Font typeface="Wingdings" pitchFamily="2" charset="2"/>
                    <a:buChar char="ü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de-DE" altLang="de-DE"/>
                </a:p>
              </p:txBody>
            </p:sp>
          </p:grpSp>
        </p:grpSp>
        <p:grpSp>
          <p:nvGrpSpPr>
            <p:cNvPr id="15385" name="Group 180"/>
            <p:cNvGrpSpPr>
              <a:grpSpLocks/>
            </p:cNvGrpSpPr>
            <p:nvPr/>
          </p:nvGrpSpPr>
          <p:grpSpPr bwMode="auto">
            <a:xfrm>
              <a:off x="2688" y="2742"/>
              <a:ext cx="96" cy="186"/>
              <a:chOff x="1104" y="3072"/>
              <a:chExt cx="96" cy="186"/>
            </a:xfrm>
          </p:grpSpPr>
          <p:sp>
            <p:nvSpPr>
              <p:cNvPr id="15386" name="AutoShape 181"/>
              <p:cNvSpPr>
                <a:spLocks noChangeArrowheads="1"/>
              </p:cNvSpPr>
              <p:nvPr/>
            </p:nvSpPr>
            <p:spPr bwMode="auto">
              <a:xfrm>
                <a:off x="1104" y="316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chemeClr val="hlink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hlink"/>
                  </a:buClr>
                  <a:buFont typeface="Wingdings" pitchFamily="2" charset="2"/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tx1"/>
                  </a:buClr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Ø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ü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-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-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-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-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-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de-DE" altLang="de-DE"/>
              </a:p>
            </p:txBody>
          </p:sp>
          <p:sp>
            <p:nvSpPr>
              <p:cNvPr id="15387" name="AutoShape 182"/>
              <p:cNvSpPr>
                <a:spLocks noChangeArrowheads="1"/>
              </p:cNvSpPr>
              <p:nvPr/>
            </p:nvSpPr>
            <p:spPr bwMode="auto">
              <a:xfrm flipV="1">
                <a:off x="1104" y="307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chemeClr val="hlink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hlink"/>
                  </a:buClr>
                  <a:buFont typeface="Wingdings" pitchFamily="2" charset="2"/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tx1"/>
                  </a:buClr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Ø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ü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-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-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-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-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-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de-DE" altLang="de-DE"/>
              </a:p>
            </p:txBody>
          </p:sp>
        </p:grpSp>
      </p:grpSp>
      <p:graphicFrame>
        <p:nvGraphicFramePr>
          <p:cNvPr id="15369" name="Object 183"/>
          <p:cNvGraphicFramePr>
            <a:graphicFrameLocks noChangeAspect="1"/>
          </p:cNvGraphicFramePr>
          <p:nvPr/>
        </p:nvGraphicFramePr>
        <p:xfrm>
          <a:off x="7181850" y="1314450"/>
          <a:ext cx="1617663" cy="160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98" name="CorelPhotoPaint.Image.6" r:id="rId7" imgW="1553031" imgH="2329547" progId="CorelPhotoPaint.Image.6">
                  <p:embed/>
                </p:oleObj>
              </mc:Choice>
              <mc:Fallback>
                <p:oleObj name="CorelPhotoPaint.Image.6" r:id="rId7" imgW="1553031" imgH="2329547" progId="CorelPhotoPaint.Image.6">
                  <p:embed/>
                  <p:pic>
                    <p:nvPicPr>
                      <p:cNvPr id="0" name="Object 1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432" t="27130" r="20654" b="20518"/>
                      <a:stretch>
                        <a:fillRect/>
                      </a:stretch>
                    </p:blipFill>
                    <p:spPr bwMode="auto">
                      <a:xfrm>
                        <a:off x="7181850" y="1314450"/>
                        <a:ext cx="1617663" cy="1608138"/>
                      </a:xfrm>
                      <a:prstGeom prst="rect">
                        <a:avLst/>
                      </a:prstGeom>
                      <a:noFill/>
                      <a:ln w="12700" cap="sq">
                        <a:solidFill>
                          <a:schemeClr val="hlink"/>
                        </a:solidFill>
                        <a:miter lim="800000"/>
                        <a:headEnd type="none" w="sm" len="sm"/>
                        <a:tailEnd type="none" w="sm" len="sm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70" name="Picture 184" descr="N:\Bilder\SFI\AAL 6859\snap_blow_klein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9" b="9065"/>
          <a:stretch>
            <a:fillRect/>
          </a:stretch>
        </p:blipFill>
        <p:spPr bwMode="auto">
          <a:xfrm>
            <a:off x="3413125" y="5162550"/>
            <a:ext cx="1457325" cy="1371600"/>
          </a:xfrm>
          <a:prstGeom prst="rect">
            <a:avLst/>
          </a:prstGeom>
          <a:solidFill>
            <a:schemeClr val="hlink"/>
          </a:solidFill>
          <a:ln w="12700">
            <a:solidFill>
              <a:schemeClr val="hlink"/>
            </a:solidFill>
            <a:miter lim="800000"/>
            <a:headEnd/>
            <a:tailEnd/>
          </a:ln>
        </p:spPr>
      </p:pic>
      <p:graphicFrame>
        <p:nvGraphicFramePr>
          <p:cNvPr id="15371" name="Object 185"/>
          <p:cNvGraphicFramePr>
            <a:graphicFrameLocks noChangeAspect="1"/>
          </p:cNvGraphicFramePr>
          <p:nvPr/>
        </p:nvGraphicFramePr>
        <p:xfrm>
          <a:off x="7099300" y="5143500"/>
          <a:ext cx="1816100" cy="140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99" name="CorelPhotoPaint.Image.6" r:id="rId10" imgW="3227092" imgH="2268516" progId="CorelPhotoPaint.Image.6">
                  <p:embed/>
                </p:oleObj>
              </mc:Choice>
              <mc:Fallback>
                <p:oleObj name="CorelPhotoPaint.Image.6" r:id="rId10" imgW="3227092" imgH="2268516" progId="CorelPhotoPaint.Image.6">
                  <p:embed/>
                  <p:pic>
                    <p:nvPicPr>
                      <p:cNvPr id="0" name="Object 1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lum brigh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5742" t="4550" r="20628" b="13554"/>
                      <a:stretch>
                        <a:fillRect/>
                      </a:stretch>
                    </p:blipFill>
                    <p:spPr bwMode="auto">
                      <a:xfrm>
                        <a:off x="7099300" y="5143500"/>
                        <a:ext cx="1816100" cy="1400175"/>
                      </a:xfrm>
                      <a:prstGeom prst="rect">
                        <a:avLst/>
                      </a:prstGeom>
                      <a:noFill/>
                      <a:ln w="12700" cap="sq">
                        <a:solidFill>
                          <a:schemeClr val="hlink"/>
                        </a:solidFill>
                        <a:miter lim="800000"/>
                        <a:headEnd type="none" w="sm" len="sm"/>
                        <a:tailEnd type="none" w="sm" len="sm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2" name="Line 186"/>
          <p:cNvSpPr>
            <a:spLocks noChangeShapeType="1"/>
          </p:cNvSpPr>
          <p:nvPr/>
        </p:nvSpPr>
        <p:spPr bwMode="auto">
          <a:xfrm flipH="1">
            <a:off x="6521450" y="4438650"/>
            <a:ext cx="990600" cy="609600"/>
          </a:xfrm>
          <a:prstGeom prst="line">
            <a:avLst/>
          </a:prstGeom>
          <a:noFill/>
          <a:ln w="15875" cap="sq">
            <a:solidFill>
              <a:schemeClr val="hlink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373" name="Line 187"/>
          <p:cNvSpPr>
            <a:spLocks noChangeShapeType="1"/>
          </p:cNvSpPr>
          <p:nvPr/>
        </p:nvSpPr>
        <p:spPr bwMode="auto">
          <a:xfrm>
            <a:off x="4622800" y="2686050"/>
            <a:ext cx="412750" cy="1295400"/>
          </a:xfrm>
          <a:prstGeom prst="line">
            <a:avLst/>
          </a:prstGeom>
          <a:noFill/>
          <a:ln w="15875" cap="sq">
            <a:solidFill>
              <a:schemeClr val="hlink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374" name="Line 188"/>
          <p:cNvSpPr>
            <a:spLocks noChangeShapeType="1"/>
          </p:cNvSpPr>
          <p:nvPr/>
        </p:nvSpPr>
        <p:spPr bwMode="auto">
          <a:xfrm flipH="1">
            <a:off x="6273800" y="2457450"/>
            <a:ext cx="1320800" cy="1524000"/>
          </a:xfrm>
          <a:prstGeom prst="line">
            <a:avLst/>
          </a:prstGeom>
          <a:noFill/>
          <a:ln w="15875" cap="sq">
            <a:solidFill>
              <a:schemeClr val="hlink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375" name="Line 189"/>
          <p:cNvSpPr>
            <a:spLocks noChangeShapeType="1"/>
          </p:cNvSpPr>
          <p:nvPr/>
        </p:nvSpPr>
        <p:spPr bwMode="auto">
          <a:xfrm flipV="1">
            <a:off x="4251325" y="4667250"/>
            <a:ext cx="206375" cy="914400"/>
          </a:xfrm>
          <a:prstGeom prst="line">
            <a:avLst/>
          </a:prstGeom>
          <a:noFill/>
          <a:ln w="15875" cap="sq">
            <a:solidFill>
              <a:schemeClr val="hlink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376" name="Line 190"/>
          <p:cNvSpPr>
            <a:spLocks noChangeShapeType="1"/>
          </p:cNvSpPr>
          <p:nvPr/>
        </p:nvSpPr>
        <p:spPr bwMode="auto">
          <a:xfrm flipH="1" flipV="1">
            <a:off x="6769100" y="5429250"/>
            <a:ext cx="1155700" cy="533400"/>
          </a:xfrm>
          <a:prstGeom prst="line">
            <a:avLst/>
          </a:prstGeom>
          <a:noFill/>
          <a:ln w="15875" cap="sq">
            <a:solidFill>
              <a:schemeClr val="hlink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377" name="Line 191"/>
          <p:cNvSpPr>
            <a:spLocks noChangeShapeType="1"/>
          </p:cNvSpPr>
          <p:nvPr/>
        </p:nvSpPr>
        <p:spPr bwMode="auto">
          <a:xfrm>
            <a:off x="2641600" y="2057400"/>
            <a:ext cx="1320800" cy="2057400"/>
          </a:xfrm>
          <a:prstGeom prst="line">
            <a:avLst/>
          </a:prstGeom>
          <a:noFill/>
          <a:ln w="15875" cap="sq">
            <a:solidFill>
              <a:schemeClr val="hlink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378" name="Text Box 193"/>
          <p:cNvSpPr txBox="1">
            <a:spLocks noChangeArrowheads="1"/>
          </p:cNvSpPr>
          <p:nvPr/>
        </p:nvSpPr>
        <p:spPr bwMode="auto">
          <a:xfrm>
            <a:off x="7429500" y="4419600"/>
            <a:ext cx="12382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de-DE" sz="1600" b="1">
                <a:solidFill>
                  <a:schemeClr val="bg1"/>
                </a:solidFill>
              </a:rPr>
              <a:t>segments</a:t>
            </a:r>
          </a:p>
        </p:txBody>
      </p:sp>
      <p:sp>
        <p:nvSpPr>
          <p:cNvPr id="15379" name="Text Box 194"/>
          <p:cNvSpPr txBox="1">
            <a:spLocks noChangeArrowheads="1"/>
          </p:cNvSpPr>
          <p:nvPr/>
        </p:nvSpPr>
        <p:spPr bwMode="auto">
          <a:xfrm>
            <a:off x="7346950" y="6019800"/>
            <a:ext cx="12382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de-DE" sz="1600" b="1">
                <a:solidFill>
                  <a:schemeClr val="bg1"/>
                </a:solidFill>
              </a:rPr>
              <a:t>trough</a:t>
            </a:r>
          </a:p>
        </p:txBody>
      </p:sp>
      <p:sp>
        <p:nvSpPr>
          <p:cNvPr id="15380" name="Text Box 195"/>
          <p:cNvSpPr txBox="1">
            <a:spLocks noChangeArrowheads="1"/>
          </p:cNvSpPr>
          <p:nvPr/>
        </p:nvSpPr>
        <p:spPr bwMode="auto">
          <a:xfrm>
            <a:off x="7191375" y="1257300"/>
            <a:ext cx="165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de-DE" sz="1600" b="1">
                <a:solidFill>
                  <a:schemeClr val="bg1"/>
                </a:solidFill>
              </a:rPr>
              <a:t>Filtrate pipes</a:t>
            </a:r>
          </a:p>
        </p:txBody>
      </p:sp>
      <p:sp>
        <p:nvSpPr>
          <p:cNvPr id="15381" name="Text Box 196"/>
          <p:cNvSpPr txBox="1">
            <a:spLocks noChangeArrowheads="1"/>
          </p:cNvSpPr>
          <p:nvPr/>
        </p:nvSpPr>
        <p:spPr bwMode="auto">
          <a:xfrm>
            <a:off x="3717925" y="1314450"/>
            <a:ext cx="1730375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de-DE" sz="1600" b="1"/>
              <a:t>Control head</a:t>
            </a:r>
          </a:p>
        </p:txBody>
      </p:sp>
      <p:sp>
        <p:nvSpPr>
          <p:cNvPr id="15382" name="Text Box 197"/>
          <p:cNvSpPr txBox="1">
            <a:spLocks noChangeArrowheads="1"/>
          </p:cNvSpPr>
          <p:nvPr/>
        </p:nvSpPr>
        <p:spPr bwMode="auto">
          <a:xfrm>
            <a:off x="668338" y="2670175"/>
            <a:ext cx="238125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de-DE" sz="1600" b="1"/>
              <a:t>Piping to receivers</a:t>
            </a:r>
          </a:p>
        </p:txBody>
      </p:sp>
      <p:sp>
        <p:nvSpPr>
          <p:cNvPr id="15383" name="Text Box 198"/>
          <p:cNvSpPr txBox="1">
            <a:spLocks noChangeArrowheads="1"/>
          </p:cNvSpPr>
          <p:nvPr/>
        </p:nvSpPr>
        <p:spPr bwMode="auto">
          <a:xfrm>
            <a:off x="3879850" y="6413500"/>
            <a:ext cx="1981200" cy="246063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de-DE" sz="1600" b="1"/>
              <a:t>Snap blow valve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nummernplatzhalter 2"/>
          <p:cNvSpPr>
            <a:spLocks noGrp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de-DE" altLang="de-DE" sz="1000" smtClean="0">
                <a:solidFill>
                  <a:srgbClr val="FFFFFF"/>
                </a:solidFill>
              </a:rPr>
              <a:t>-</a:t>
            </a:r>
            <a:fld id="{C8EF9478-A9D7-4866-830F-6DEA1E231547}" type="slidenum">
              <a:rPr lang="de-DE" altLang="de-DE" sz="1000" smtClean="0">
                <a:solidFill>
                  <a:srgbClr val="FFFFFF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5</a:t>
            </a:fld>
            <a:r>
              <a:rPr lang="de-DE" altLang="de-DE" sz="1000" smtClean="0">
                <a:solidFill>
                  <a:srgbClr val="FFFFFF"/>
                </a:solidFill>
              </a:rPr>
              <a:t>-</a:t>
            </a: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60388" y="188913"/>
            <a:ext cx="8420100" cy="8255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de-DE" altLang="de-DE" b="0" dirty="0" smtClean="0">
                <a:solidFill>
                  <a:srgbClr val="000000"/>
                </a:solidFill>
                <a:cs typeface="Times New Roman" pitchFamily="18" charset="0"/>
              </a:rPr>
              <a:t>Advantages </a:t>
            </a:r>
            <a:r>
              <a:rPr lang="de-DE" altLang="de-DE" b="0" dirty="0" err="1" smtClean="0">
                <a:solidFill>
                  <a:srgbClr val="000000"/>
                </a:solidFill>
                <a:cs typeface="Times New Roman" pitchFamily="18" charset="0"/>
              </a:rPr>
              <a:t>of</a:t>
            </a:r>
            <a:r>
              <a:rPr lang="de-DE" altLang="de-DE" b="0" dirty="0" smtClean="0">
                <a:solidFill>
                  <a:srgbClr val="000000"/>
                </a:solidFill>
                <a:cs typeface="Times New Roman" pitchFamily="18" charset="0"/>
              </a:rPr>
              <a:t> BOKELA Disc Filters </a:t>
            </a:r>
            <a:br>
              <a:rPr lang="de-DE" altLang="de-DE" b="0" dirty="0" smtClean="0">
                <a:solidFill>
                  <a:srgbClr val="000000"/>
                </a:solidFill>
                <a:cs typeface="Times New Roman" pitchFamily="18" charset="0"/>
              </a:rPr>
            </a:br>
            <a:r>
              <a:rPr lang="de-DE" altLang="de-DE" b="0" dirty="0" err="1" smtClean="0">
                <a:solidFill>
                  <a:srgbClr val="000000"/>
                </a:solidFill>
                <a:cs typeface="Times New Roman" pitchFamily="18" charset="0"/>
              </a:rPr>
              <a:t>and</a:t>
            </a:r>
            <a:r>
              <a:rPr lang="de-DE" altLang="de-DE" b="0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altLang="de-DE" b="0" dirty="0" err="1" smtClean="0">
                <a:solidFill>
                  <a:srgbClr val="000000"/>
                </a:solidFill>
                <a:cs typeface="Times New Roman" pitchFamily="18" charset="0"/>
              </a:rPr>
              <a:t>Conditions</a:t>
            </a:r>
            <a:r>
              <a:rPr lang="de-DE" altLang="de-DE" b="0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altLang="de-DE" b="0" dirty="0" err="1" smtClean="0">
                <a:solidFill>
                  <a:srgbClr val="000000"/>
                </a:solidFill>
                <a:cs typeface="Times New Roman" pitchFamily="18" charset="0"/>
              </a:rPr>
              <a:t>for</a:t>
            </a:r>
            <a:r>
              <a:rPr lang="de-DE" altLang="de-DE" b="0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altLang="de-DE" b="0" dirty="0" err="1" smtClean="0">
                <a:solidFill>
                  <a:srgbClr val="000000"/>
                </a:solidFill>
                <a:cs typeface="Times New Roman" pitchFamily="18" charset="0"/>
              </a:rPr>
              <a:t>Use</a:t>
            </a:r>
            <a:endParaRPr lang="en-GB" altLang="de-DE" b="0" dirty="0" smtClean="0"/>
          </a:p>
        </p:txBody>
      </p:sp>
      <p:sp>
        <p:nvSpPr>
          <p:cNvPr id="18436" name="CaixaDeTexto 42"/>
          <p:cNvSpPr txBox="1">
            <a:spLocks noChangeArrowheads="1"/>
          </p:cNvSpPr>
          <p:nvPr/>
        </p:nvSpPr>
        <p:spPr bwMode="auto">
          <a:xfrm>
            <a:off x="566738" y="1484922"/>
            <a:ext cx="8490718" cy="482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1200"/>
              </a:spcBef>
              <a:buClrTx/>
            </a:pPr>
            <a:r>
              <a:rPr lang="en-AU" altLang="de-DE" sz="2000" b="1" dirty="0"/>
              <a:t>Modern vacuum disc filters </a:t>
            </a:r>
            <a:r>
              <a:rPr lang="en-AU" altLang="de-DE" sz="2000" b="1" dirty="0" smtClean="0"/>
              <a:t>are </a:t>
            </a:r>
            <a:r>
              <a:rPr lang="en-AU" altLang="de-DE" sz="2000" b="1" dirty="0"/>
              <a:t>the perfect choice where following conditions and targets apply</a:t>
            </a:r>
            <a:endParaRPr lang="de-DE" altLang="de-DE" sz="2000" b="1" dirty="0"/>
          </a:p>
          <a:p>
            <a:pPr marL="609600" indent="-342900">
              <a:spcBef>
                <a:spcPts val="1800"/>
              </a:spcBef>
              <a:buClrTx/>
              <a:buFont typeface="Wingdings" panose="05000000000000000000" pitchFamily="2" charset="2"/>
              <a:buChar char="§"/>
            </a:pPr>
            <a:r>
              <a:rPr lang="de-DE" altLang="de-DE" sz="2000" dirty="0"/>
              <a:t>e.g. </a:t>
            </a:r>
            <a:r>
              <a:rPr lang="de-DE" altLang="de-DE" sz="2000" dirty="0" err="1"/>
              <a:t>mine</a:t>
            </a:r>
            <a:r>
              <a:rPr lang="de-DE" altLang="de-DE" sz="2000" dirty="0"/>
              <a:t> </a:t>
            </a:r>
            <a:r>
              <a:rPr lang="de-DE" altLang="de-DE" sz="2000" dirty="0" err="1"/>
              <a:t>backfill</a:t>
            </a:r>
            <a:r>
              <a:rPr lang="de-DE" altLang="de-DE" sz="2000" dirty="0"/>
              <a:t> </a:t>
            </a:r>
            <a:r>
              <a:rPr lang="de-DE" altLang="de-DE" sz="2000" dirty="0" err="1"/>
              <a:t>is</a:t>
            </a:r>
            <a:r>
              <a:rPr lang="de-DE" altLang="de-DE" sz="2000" dirty="0"/>
              <a:t> </a:t>
            </a:r>
            <a:r>
              <a:rPr lang="en-AU" altLang="de-DE" sz="2000" dirty="0"/>
              <a:t>processed – no pond disposal, dry stacking to be evaluated</a:t>
            </a:r>
            <a:endParaRPr lang="de-DE" altLang="de-DE" sz="2000" dirty="0"/>
          </a:p>
          <a:p>
            <a:pPr marL="609600" indent="-342900">
              <a:spcBef>
                <a:spcPts val="900"/>
              </a:spcBef>
              <a:buClrTx/>
              <a:buFont typeface="Wingdings" panose="05000000000000000000" pitchFamily="2" charset="2"/>
              <a:buChar char="§"/>
            </a:pPr>
            <a:r>
              <a:rPr lang="de-DE" altLang="de-DE" sz="2000" dirty="0" err="1"/>
              <a:t>the</a:t>
            </a:r>
            <a:r>
              <a:rPr lang="de-DE" altLang="de-DE" sz="2000" dirty="0"/>
              <a:t> </a:t>
            </a:r>
            <a:r>
              <a:rPr lang="de-DE" altLang="de-DE" sz="2000" dirty="0" err="1"/>
              <a:t>tonnage</a:t>
            </a:r>
            <a:r>
              <a:rPr lang="de-DE" altLang="de-DE" sz="2000" dirty="0"/>
              <a:t> </a:t>
            </a:r>
            <a:r>
              <a:rPr lang="de-DE" altLang="de-DE" sz="2000" dirty="0" err="1"/>
              <a:t>is</a:t>
            </a:r>
            <a:r>
              <a:rPr lang="de-DE" altLang="de-DE" sz="2000" dirty="0"/>
              <a:t> &gt; 50 t/h </a:t>
            </a:r>
            <a:r>
              <a:rPr lang="de-DE" altLang="de-DE" sz="2000" dirty="0" err="1"/>
              <a:t>and</a:t>
            </a:r>
            <a:r>
              <a:rPr lang="de-DE" altLang="de-DE" sz="2000" dirty="0"/>
              <a:t> </a:t>
            </a:r>
            <a:r>
              <a:rPr lang="de-DE" altLang="de-DE" sz="2000" dirty="0" err="1"/>
              <a:t>big</a:t>
            </a:r>
            <a:r>
              <a:rPr lang="de-DE" altLang="de-DE" sz="2000" dirty="0"/>
              <a:t> </a:t>
            </a:r>
            <a:r>
              <a:rPr lang="de-DE" altLang="de-DE" sz="2000" dirty="0" err="1"/>
              <a:t>filter</a:t>
            </a:r>
            <a:r>
              <a:rPr lang="de-DE" altLang="de-DE" sz="2000" dirty="0"/>
              <a:t> </a:t>
            </a:r>
            <a:r>
              <a:rPr lang="de-DE" altLang="de-DE" sz="2000" dirty="0" err="1"/>
              <a:t>sizes</a:t>
            </a:r>
            <a:r>
              <a:rPr lang="de-DE" altLang="de-DE" sz="2000" dirty="0"/>
              <a:t> </a:t>
            </a:r>
            <a:r>
              <a:rPr lang="de-DE" altLang="de-DE" sz="2000" dirty="0" err="1"/>
              <a:t>can</a:t>
            </a:r>
            <a:r>
              <a:rPr lang="de-DE" altLang="de-DE" sz="2000" dirty="0"/>
              <a:t> </a:t>
            </a:r>
            <a:r>
              <a:rPr lang="de-DE" altLang="de-DE" sz="2000" dirty="0" err="1"/>
              <a:t>be</a:t>
            </a:r>
            <a:r>
              <a:rPr lang="de-DE" altLang="de-DE" sz="2000" dirty="0"/>
              <a:t> </a:t>
            </a:r>
            <a:r>
              <a:rPr lang="de-DE" altLang="de-DE" sz="2000" dirty="0" err="1"/>
              <a:t>applied</a:t>
            </a:r>
            <a:endParaRPr lang="de-DE" altLang="de-DE" sz="2000" dirty="0"/>
          </a:p>
          <a:p>
            <a:pPr marL="609600" indent="-342900">
              <a:spcBef>
                <a:spcPts val="900"/>
              </a:spcBef>
              <a:buClrTx/>
              <a:buFont typeface="Wingdings" panose="05000000000000000000" pitchFamily="2" charset="2"/>
              <a:buChar char="§"/>
            </a:pPr>
            <a:r>
              <a:rPr lang="de-DE" altLang="de-DE" sz="2000" dirty="0" err="1"/>
              <a:t>moisture</a:t>
            </a:r>
            <a:r>
              <a:rPr lang="de-DE" altLang="de-DE" sz="2000" dirty="0"/>
              <a:t> </a:t>
            </a:r>
            <a:r>
              <a:rPr lang="de-DE" altLang="de-DE" sz="2000" dirty="0" err="1"/>
              <a:t>of</a:t>
            </a:r>
            <a:r>
              <a:rPr lang="de-DE" altLang="de-DE" sz="2000" dirty="0"/>
              <a:t> &gt; 18 </a:t>
            </a:r>
            <a:r>
              <a:rPr lang="de-DE" altLang="de-DE" sz="2000" dirty="0" err="1"/>
              <a:t>wt</a:t>
            </a:r>
            <a:r>
              <a:rPr lang="de-DE" altLang="de-DE" sz="2000" dirty="0"/>
              <a:t>% </a:t>
            </a:r>
          </a:p>
          <a:p>
            <a:pPr marL="609600" indent="-342900">
              <a:spcBef>
                <a:spcPts val="900"/>
              </a:spcBef>
              <a:buClrTx/>
              <a:buFont typeface="Wingdings" panose="05000000000000000000" pitchFamily="2" charset="2"/>
              <a:buChar char="§"/>
            </a:pPr>
            <a:r>
              <a:rPr lang="de-DE" altLang="de-DE" sz="2000" dirty="0" err="1"/>
              <a:t>energy</a:t>
            </a:r>
            <a:r>
              <a:rPr lang="de-DE" altLang="de-DE" sz="2000" dirty="0"/>
              <a:t> </a:t>
            </a:r>
            <a:r>
              <a:rPr lang="de-DE" altLang="de-DE" sz="2000" dirty="0" err="1"/>
              <a:t>efficiency</a:t>
            </a:r>
            <a:r>
              <a:rPr lang="de-DE" altLang="de-DE" sz="2000" dirty="0"/>
              <a:t> </a:t>
            </a:r>
            <a:r>
              <a:rPr lang="de-DE" altLang="de-DE" sz="2000" dirty="0" err="1"/>
              <a:t>is</a:t>
            </a:r>
            <a:r>
              <a:rPr lang="de-DE" altLang="de-DE" sz="2000" dirty="0"/>
              <a:t> </a:t>
            </a:r>
            <a:r>
              <a:rPr lang="de-DE" altLang="de-DE" sz="2000" dirty="0" err="1"/>
              <a:t>important</a:t>
            </a:r>
            <a:endParaRPr lang="de-DE" altLang="de-DE" sz="2000" dirty="0"/>
          </a:p>
          <a:p>
            <a:pPr marL="609600" indent="-342900">
              <a:spcBef>
                <a:spcPts val="900"/>
              </a:spcBef>
              <a:buClrTx/>
              <a:buFont typeface="Wingdings" panose="05000000000000000000" pitchFamily="2" charset="2"/>
              <a:buChar char="§"/>
            </a:pPr>
            <a:r>
              <a:rPr lang="de-DE" altLang="de-DE" sz="2000" dirty="0" err="1"/>
              <a:t>space</a:t>
            </a:r>
            <a:r>
              <a:rPr lang="de-DE" altLang="de-DE" sz="2000" dirty="0"/>
              <a:t> </a:t>
            </a:r>
            <a:r>
              <a:rPr lang="de-DE" altLang="de-DE" sz="2000" dirty="0" err="1"/>
              <a:t>constraint</a:t>
            </a:r>
            <a:r>
              <a:rPr lang="de-DE" altLang="de-DE" sz="2000" dirty="0"/>
              <a:t> in </a:t>
            </a:r>
            <a:r>
              <a:rPr lang="de-DE" altLang="de-DE" sz="2000" dirty="0" err="1"/>
              <a:t>the</a:t>
            </a:r>
            <a:r>
              <a:rPr lang="de-DE" altLang="de-DE" sz="2000" dirty="0"/>
              <a:t> </a:t>
            </a:r>
            <a:r>
              <a:rPr lang="de-DE" altLang="de-DE" sz="2000" dirty="0" err="1"/>
              <a:t>filter</a:t>
            </a:r>
            <a:r>
              <a:rPr lang="de-DE" altLang="de-DE" sz="2000" dirty="0"/>
              <a:t> </a:t>
            </a:r>
            <a:r>
              <a:rPr lang="de-DE" altLang="de-DE" sz="2000" dirty="0" err="1"/>
              <a:t>building</a:t>
            </a:r>
            <a:r>
              <a:rPr lang="de-DE" altLang="de-DE" sz="2000" dirty="0"/>
              <a:t> – </a:t>
            </a:r>
            <a:r>
              <a:rPr lang="de-DE" altLang="de-DE" sz="2000" dirty="0" err="1"/>
              <a:t>low</a:t>
            </a:r>
            <a:r>
              <a:rPr lang="de-DE" altLang="de-DE" sz="2000" dirty="0"/>
              <a:t> </a:t>
            </a:r>
            <a:r>
              <a:rPr lang="de-DE" altLang="de-DE" sz="2000" dirty="0" err="1"/>
              <a:t>footprint</a:t>
            </a:r>
            <a:r>
              <a:rPr lang="de-DE" altLang="de-DE" sz="2000" dirty="0"/>
              <a:t> </a:t>
            </a:r>
            <a:r>
              <a:rPr lang="de-DE" altLang="de-DE" sz="2000" dirty="0" err="1"/>
              <a:t>required</a:t>
            </a:r>
            <a:endParaRPr lang="de-DE" altLang="de-DE" sz="2000" dirty="0"/>
          </a:p>
          <a:p>
            <a:pPr marL="609600" indent="-342900">
              <a:spcBef>
                <a:spcPts val="900"/>
              </a:spcBef>
              <a:buClrTx/>
              <a:buFont typeface="Wingdings" panose="05000000000000000000" pitchFamily="2" charset="2"/>
              <a:buChar char="§"/>
            </a:pPr>
            <a:r>
              <a:rPr lang="de-DE" altLang="de-DE" sz="2000" dirty="0" err="1" smtClean="0"/>
              <a:t>little</a:t>
            </a:r>
            <a:r>
              <a:rPr lang="de-DE" altLang="de-DE" sz="2000" dirty="0" smtClean="0"/>
              <a:t> </a:t>
            </a:r>
            <a:r>
              <a:rPr lang="de-DE" altLang="de-DE" sz="2000" dirty="0" err="1"/>
              <a:t>operator</a:t>
            </a:r>
            <a:r>
              <a:rPr lang="de-DE" altLang="de-DE" sz="2000" dirty="0"/>
              <a:t> </a:t>
            </a:r>
            <a:r>
              <a:rPr lang="de-DE" altLang="de-DE" sz="2000" dirty="0" err="1"/>
              <a:t>know</a:t>
            </a:r>
            <a:r>
              <a:rPr lang="de-DE" altLang="de-DE" sz="2000" dirty="0"/>
              <a:t> </a:t>
            </a:r>
            <a:r>
              <a:rPr lang="de-DE" altLang="de-DE" sz="2000" dirty="0" err="1"/>
              <a:t>how</a:t>
            </a:r>
            <a:r>
              <a:rPr lang="de-DE" altLang="de-DE" sz="2000" dirty="0"/>
              <a:t> </a:t>
            </a:r>
            <a:r>
              <a:rPr lang="de-DE" altLang="de-DE" sz="2000" dirty="0" err="1"/>
              <a:t>required</a:t>
            </a:r>
            <a:r>
              <a:rPr lang="de-DE" altLang="de-DE" sz="2000" dirty="0"/>
              <a:t> </a:t>
            </a:r>
          </a:p>
          <a:p>
            <a:pPr marL="609600" indent="-342900">
              <a:spcBef>
                <a:spcPts val="900"/>
              </a:spcBef>
              <a:buClrTx/>
              <a:buFont typeface="Wingdings" panose="05000000000000000000" pitchFamily="2" charset="2"/>
              <a:buChar char="§"/>
            </a:pPr>
            <a:r>
              <a:rPr lang="de-DE" altLang="de-DE" sz="2000" dirty="0" err="1"/>
              <a:t>highest</a:t>
            </a:r>
            <a:r>
              <a:rPr lang="de-DE" altLang="de-DE" sz="2000" dirty="0"/>
              <a:t> </a:t>
            </a:r>
            <a:r>
              <a:rPr lang="de-DE" altLang="de-DE" sz="2000" dirty="0" err="1"/>
              <a:t>availability</a:t>
            </a:r>
            <a:r>
              <a:rPr lang="de-DE" altLang="de-DE" sz="2000" dirty="0"/>
              <a:t> </a:t>
            </a:r>
            <a:r>
              <a:rPr lang="de-DE" altLang="de-DE" sz="2000" dirty="0" err="1"/>
              <a:t>for</a:t>
            </a:r>
            <a:r>
              <a:rPr lang="de-DE" altLang="de-DE" sz="2000" dirty="0"/>
              <a:t> </a:t>
            </a:r>
            <a:r>
              <a:rPr lang="de-DE" altLang="de-DE" sz="2000" dirty="0" err="1"/>
              <a:t>operation</a:t>
            </a:r>
            <a:r>
              <a:rPr lang="de-DE" altLang="de-DE" sz="2000" dirty="0"/>
              <a:t> (&gt; 97 %)</a:t>
            </a:r>
          </a:p>
          <a:p>
            <a:pPr marL="609600" indent="-342900">
              <a:spcBef>
                <a:spcPts val="900"/>
              </a:spcBef>
              <a:buClrTx/>
              <a:buFont typeface="Wingdings" panose="05000000000000000000" pitchFamily="2" charset="2"/>
              <a:buChar char="§"/>
            </a:pPr>
            <a:r>
              <a:rPr lang="de-DE" altLang="de-DE" sz="2000" dirty="0" err="1"/>
              <a:t>water</a:t>
            </a:r>
            <a:r>
              <a:rPr lang="de-DE" altLang="de-DE" sz="2000" dirty="0"/>
              <a:t> </a:t>
            </a:r>
            <a:r>
              <a:rPr lang="de-DE" altLang="de-DE" sz="2000" dirty="0" err="1"/>
              <a:t>consumption</a:t>
            </a:r>
            <a:r>
              <a:rPr lang="de-DE" altLang="de-DE" sz="2000" dirty="0"/>
              <a:t> </a:t>
            </a:r>
            <a:r>
              <a:rPr lang="de-DE" altLang="de-DE" sz="2000" dirty="0" err="1"/>
              <a:t>for</a:t>
            </a:r>
            <a:r>
              <a:rPr lang="de-DE" altLang="de-DE" sz="2000" dirty="0"/>
              <a:t> </a:t>
            </a:r>
            <a:r>
              <a:rPr lang="de-DE" altLang="de-DE" sz="2000" dirty="0" err="1"/>
              <a:t>operation</a:t>
            </a:r>
            <a:r>
              <a:rPr lang="de-DE" altLang="de-DE" sz="2000" dirty="0"/>
              <a:t> </a:t>
            </a:r>
            <a:r>
              <a:rPr lang="de-DE" altLang="de-DE" sz="2000" dirty="0" err="1"/>
              <a:t>of</a:t>
            </a:r>
            <a:r>
              <a:rPr lang="de-DE" altLang="de-DE" sz="2000" dirty="0"/>
              <a:t> </a:t>
            </a:r>
            <a:r>
              <a:rPr lang="de-DE" altLang="de-DE" sz="2000" dirty="0" err="1"/>
              <a:t>equipment</a:t>
            </a:r>
            <a:r>
              <a:rPr lang="de-DE" altLang="de-DE" sz="2000" dirty="0"/>
              <a:t> </a:t>
            </a:r>
            <a:r>
              <a:rPr lang="de-DE" altLang="de-DE" sz="2000" dirty="0" err="1"/>
              <a:t>minimised</a:t>
            </a:r>
            <a:r>
              <a:rPr lang="de-DE" altLang="de-DE" sz="2000" dirty="0"/>
              <a:t> </a:t>
            </a:r>
            <a:r>
              <a:rPr lang="de-DE" altLang="de-DE" sz="2000" dirty="0" smtClean="0"/>
              <a:t/>
            </a:r>
            <a:br>
              <a:rPr lang="de-DE" altLang="de-DE" sz="2000" dirty="0" smtClean="0"/>
            </a:br>
            <a:r>
              <a:rPr lang="de-DE" altLang="de-DE" sz="2000" dirty="0" smtClean="0"/>
              <a:t>(</a:t>
            </a:r>
            <a:r>
              <a:rPr lang="de-DE" altLang="de-DE" sz="2000" dirty="0" err="1" smtClean="0"/>
              <a:t>average</a:t>
            </a:r>
            <a:r>
              <a:rPr lang="de-DE" altLang="de-DE" sz="2000" dirty="0" smtClean="0"/>
              <a:t>: </a:t>
            </a:r>
            <a:r>
              <a:rPr lang="de-DE" altLang="de-DE" sz="2000" dirty="0"/>
              <a:t>1,0 m</a:t>
            </a:r>
            <a:r>
              <a:rPr lang="de-DE" altLang="de-DE" sz="2000" baseline="30000" dirty="0"/>
              <a:t>3</a:t>
            </a:r>
            <a:r>
              <a:rPr lang="de-DE" altLang="de-DE" sz="2000" dirty="0"/>
              <a:t>/h)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liennummernplatzhalter 2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000" smtClean="0">
                <a:solidFill>
                  <a:schemeClr val="bg1"/>
                </a:solidFill>
              </a:rPr>
              <a:t>-</a:t>
            </a:r>
            <a:fld id="{6DB88941-142F-4173-A030-D6759D5CD508}" type="slidenum">
              <a:rPr lang="de-DE" altLang="de-DE" sz="1000" smtClean="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6</a:t>
            </a:fld>
            <a:r>
              <a:rPr lang="de-DE" altLang="de-DE" sz="1000" smtClean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60388" y="169863"/>
            <a:ext cx="8458200" cy="863600"/>
          </a:xfrm>
        </p:spPr>
        <p:txBody>
          <a:bodyPr/>
          <a:lstStyle/>
          <a:p>
            <a:pPr eaLnBrk="1" hangingPunct="1"/>
            <a:r>
              <a:rPr lang="en-GB" altLang="de-DE" b="0" dirty="0" smtClean="0"/>
              <a:t> Dewatering of Gold/Copper Tailings in Bulgaria</a:t>
            </a:r>
            <a:br>
              <a:rPr lang="en-GB" altLang="de-DE" b="0" dirty="0" smtClean="0"/>
            </a:br>
            <a:r>
              <a:rPr lang="en-GB" altLang="de-DE" b="0" dirty="0" smtClean="0"/>
              <a:t>with Disc Filters after Mine Upgrade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550863" y="1228725"/>
            <a:ext cx="4179887" cy="687388"/>
          </a:xfrm>
          <a:prstGeom prst="rect">
            <a:avLst/>
          </a:prstGeom>
          <a:solidFill>
            <a:srgbClr val="F8C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0" lang="en-GB" altLang="de-DE" b="1"/>
              <a:t>Project Data</a:t>
            </a: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550863" y="2133600"/>
            <a:ext cx="4200525" cy="4572000"/>
          </a:xfrm>
          <a:prstGeom prst="rect">
            <a:avLst/>
          </a:prstGeom>
          <a:solidFill>
            <a:srgbClr val="F8C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marL="87313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tabLst>
                <a:tab pos="476250" algn="l"/>
                <a:tab pos="3429000" algn="r"/>
              </a:tabLst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Blip>
                <a:blip r:embed="rId3"/>
              </a:buBlip>
              <a:tabLst>
                <a:tab pos="476250" algn="l"/>
                <a:tab pos="3429000" algn="r"/>
              </a:tabLst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tabLst>
                <a:tab pos="476250" algn="l"/>
                <a:tab pos="3429000" algn="r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  <a:tabLst>
                <a:tab pos="476250" algn="l"/>
                <a:tab pos="3429000" algn="r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tabLst>
                <a:tab pos="476250" algn="l"/>
                <a:tab pos="3429000" algn="r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tabLst>
                <a:tab pos="476250" algn="l"/>
                <a:tab pos="3429000" algn="r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tabLst>
                <a:tab pos="476250" algn="l"/>
                <a:tab pos="3429000" algn="r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tabLst>
                <a:tab pos="476250" algn="l"/>
                <a:tab pos="3429000" algn="r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tabLst>
                <a:tab pos="476250" algn="l"/>
                <a:tab pos="3429000" algn="r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ts val="600"/>
              </a:spcBef>
              <a:buClrTx/>
              <a:buFontTx/>
              <a:buNone/>
            </a:pPr>
            <a:r>
              <a:rPr kumimoji="0" lang="en-GB" altLang="de-DE" sz="1800" dirty="0"/>
              <a:t>Mine backfill project in a gold/copper </a:t>
            </a:r>
            <a:br>
              <a:rPr kumimoji="0" lang="en-GB" altLang="de-DE" sz="1800" dirty="0"/>
            </a:br>
            <a:r>
              <a:rPr kumimoji="0" lang="en-GB" altLang="de-DE" sz="1800" dirty="0"/>
              <a:t>mine in Europe</a:t>
            </a:r>
          </a:p>
          <a:p>
            <a:pPr eaLnBrk="1" hangingPunct="1">
              <a:lnSpc>
                <a:spcPct val="115000"/>
              </a:lnSpc>
              <a:spcBef>
                <a:spcPts val="600"/>
              </a:spcBef>
              <a:buClrTx/>
              <a:buFontTx/>
              <a:buNone/>
            </a:pPr>
            <a:r>
              <a:rPr kumimoji="0" lang="en-GB" altLang="de-DE" sz="1800" b="1" dirty="0"/>
              <a:t>Target:</a:t>
            </a:r>
            <a:r>
              <a:rPr kumimoji="0" lang="en-GB" altLang="de-DE" sz="1800" dirty="0"/>
              <a:t> </a:t>
            </a:r>
            <a:r>
              <a:rPr kumimoji="0" lang="en-GB" altLang="de-DE" sz="1800" b="1" dirty="0"/>
              <a:t>reduction of cement added</a:t>
            </a:r>
          </a:p>
          <a:p>
            <a:pPr eaLnBrk="1" hangingPunct="1">
              <a:lnSpc>
                <a:spcPct val="115000"/>
              </a:lnSpc>
              <a:spcBef>
                <a:spcPts val="1800"/>
              </a:spcBef>
              <a:spcAft>
                <a:spcPts val="1200"/>
              </a:spcAft>
              <a:buClrTx/>
              <a:tabLst>
                <a:tab pos="476250" algn="l"/>
                <a:tab pos="1346200" algn="l"/>
                <a:tab pos="3429000" algn="r"/>
              </a:tabLst>
            </a:pPr>
            <a:r>
              <a:rPr kumimoji="0" lang="en-GB" altLang="de-DE" sz="1800" b="1" dirty="0"/>
              <a:t>PSD:</a:t>
            </a:r>
            <a:r>
              <a:rPr kumimoji="0" lang="en-GB" altLang="de-DE" sz="1800" dirty="0"/>
              <a:t>	d</a:t>
            </a:r>
            <a:r>
              <a:rPr kumimoji="0" lang="en-GB" altLang="de-DE" sz="1800" baseline="-25000" dirty="0"/>
              <a:t>50</a:t>
            </a:r>
            <a:r>
              <a:rPr kumimoji="0" lang="en-GB" altLang="de-DE" sz="2000" dirty="0"/>
              <a:t> =  </a:t>
            </a:r>
            <a:r>
              <a:rPr kumimoji="0" lang="en-GB" altLang="de-DE" sz="1800" dirty="0"/>
              <a:t>40 micron</a:t>
            </a:r>
          </a:p>
          <a:p>
            <a:pPr eaLnBrk="1" hangingPunct="1">
              <a:lnSpc>
                <a:spcPct val="115000"/>
              </a:lnSpc>
              <a:spcBef>
                <a:spcPts val="1200"/>
              </a:spcBef>
              <a:buClrTx/>
              <a:buFontTx/>
              <a:buNone/>
              <a:tabLst>
                <a:tab pos="476250" algn="l"/>
                <a:tab pos="1346200" algn="l"/>
                <a:tab pos="3429000" algn="r"/>
              </a:tabLst>
            </a:pPr>
            <a:r>
              <a:rPr kumimoji="0" lang="en-GB" altLang="de-DE" sz="1800" b="1" dirty="0" smtClean="0"/>
              <a:t>Operational results:</a:t>
            </a:r>
          </a:p>
          <a:p>
            <a:pPr eaLnBrk="1" hangingPunct="1">
              <a:lnSpc>
                <a:spcPct val="115000"/>
              </a:lnSpc>
              <a:spcBef>
                <a:spcPts val="0"/>
              </a:spcBef>
              <a:buClrTx/>
              <a:buFontTx/>
              <a:buNone/>
              <a:tabLst>
                <a:tab pos="476250" algn="l"/>
                <a:tab pos="1346200" algn="l"/>
                <a:tab pos="3429000" algn="r"/>
              </a:tabLst>
            </a:pPr>
            <a:r>
              <a:rPr kumimoji="0" lang="en-GB" altLang="de-DE" sz="1800" b="1" dirty="0" smtClean="0"/>
              <a:t>Solids</a:t>
            </a:r>
            <a:r>
              <a:rPr kumimoji="0" lang="en-GB" altLang="de-DE" sz="1800" b="1" dirty="0"/>
              <a:t>:</a:t>
            </a:r>
            <a:r>
              <a:rPr kumimoji="0" lang="en-GB" altLang="de-DE" sz="1800" dirty="0"/>
              <a:t>	</a:t>
            </a:r>
            <a:r>
              <a:rPr kumimoji="0" lang="en-GB" altLang="de-DE" sz="1800" dirty="0" err="1"/>
              <a:t>m</a:t>
            </a:r>
            <a:r>
              <a:rPr kumimoji="0" lang="en-GB" altLang="de-DE" baseline="-25000" dirty="0" err="1"/>
              <a:t>s</a:t>
            </a:r>
            <a:r>
              <a:rPr kumimoji="0" lang="en-GB" altLang="de-DE" sz="2000" dirty="0"/>
              <a:t> = </a:t>
            </a:r>
            <a:r>
              <a:rPr kumimoji="0" lang="en-GB" altLang="de-DE" sz="1800" dirty="0"/>
              <a:t>110 t/h</a:t>
            </a:r>
            <a:br>
              <a:rPr kumimoji="0" lang="en-GB" altLang="de-DE" sz="1800" dirty="0"/>
            </a:br>
            <a:r>
              <a:rPr kumimoji="0" lang="en-GB" altLang="de-DE" sz="1800" dirty="0"/>
              <a:t>	</a:t>
            </a:r>
            <a:r>
              <a:rPr kumimoji="0" lang="en-GB" altLang="de-DE" sz="1800" dirty="0" smtClean="0"/>
              <a:t>	feed </a:t>
            </a:r>
            <a:r>
              <a:rPr kumimoji="0" lang="en-GB" altLang="de-DE" sz="1800" dirty="0"/>
              <a:t>solids = 50 </a:t>
            </a:r>
            <a:r>
              <a:rPr kumimoji="0" lang="en-GB" altLang="de-DE" sz="1800" dirty="0" err="1"/>
              <a:t>wt</a:t>
            </a:r>
            <a:r>
              <a:rPr kumimoji="0" lang="en-GB" altLang="de-DE" sz="1800" dirty="0"/>
              <a:t>-%</a:t>
            </a:r>
            <a:r>
              <a:rPr kumimoji="0" lang="en-GB" altLang="de-DE" sz="2000" dirty="0"/>
              <a:t> </a:t>
            </a:r>
            <a:br>
              <a:rPr kumimoji="0" lang="en-GB" altLang="de-DE" sz="2000" dirty="0"/>
            </a:br>
            <a:r>
              <a:rPr kumimoji="0" lang="en-GB" altLang="de-DE" sz="2000" dirty="0"/>
              <a:t>	</a:t>
            </a:r>
            <a:r>
              <a:rPr kumimoji="0" lang="en-GB" altLang="de-DE" sz="2000" dirty="0" smtClean="0"/>
              <a:t>	</a:t>
            </a:r>
            <a:r>
              <a:rPr kumimoji="0" lang="en-GB" altLang="de-DE" sz="1800" dirty="0" smtClean="0"/>
              <a:t>from </a:t>
            </a:r>
            <a:r>
              <a:rPr kumimoji="0" lang="en-GB" altLang="de-DE" sz="1800" dirty="0"/>
              <a:t>thickener underflow</a:t>
            </a:r>
          </a:p>
          <a:p>
            <a:pPr eaLnBrk="1" hangingPunct="1">
              <a:lnSpc>
                <a:spcPct val="115000"/>
              </a:lnSpc>
              <a:spcBef>
                <a:spcPts val="1200"/>
              </a:spcBef>
              <a:buClrTx/>
              <a:buFontTx/>
              <a:buNone/>
              <a:tabLst>
                <a:tab pos="476250" algn="l"/>
                <a:tab pos="1346200" algn="l"/>
                <a:tab pos="3429000" algn="r"/>
              </a:tabLst>
            </a:pPr>
            <a:r>
              <a:rPr kumimoji="0" lang="en-GB" altLang="de-DE" sz="1800" b="1" dirty="0" smtClean="0"/>
              <a:t>Moisture</a:t>
            </a:r>
            <a:r>
              <a:rPr kumimoji="0" lang="en-GB" altLang="de-DE" sz="1800" b="1" dirty="0"/>
              <a:t>: 	</a:t>
            </a:r>
            <a:r>
              <a:rPr kumimoji="0" lang="en-GB" altLang="de-DE" sz="1800" dirty="0"/>
              <a:t>mc = </a:t>
            </a:r>
            <a:r>
              <a:rPr kumimoji="0" lang="en-GB" altLang="de-DE" sz="1800" dirty="0" smtClean="0"/>
              <a:t>19-22  </a:t>
            </a:r>
            <a:r>
              <a:rPr kumimoji="0" lang="en-GB" altLang="de-DE" sz="1800" dirty="0" err="1"/>
              <a:t>wt</a:t>
            </a:r>
            <a:r>
              <a:rPr kumimoji="0" lang="en-GB" altLang="de-DE" sz="1800" dirty="0"/>
              <a:t>-</a:t>
            </a:r>
            <a:r>
              <a:rPr kumimoji="0" lang="en-GB" altLang="de-DE" sz="1800" dirty="0" smtClean="0"/>
              <a:t>%</a:t>
            </a:r>
            <a:endParaRPr kumimoji="0" lang="en-GB" altLang="de-DE" sz="1800" dirty="0"/>
          </a:p>
        </p:txBody>
      </p:sp>
      <p:pic>
        <p:nvPicPr>
          <p:cNvPr id="19462" name="Grafik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" t="19270" r="6479" b="6911"/>
          <a:stretch/>
        </p:blipFill>
        <p:spPr bwMode="auto">
          <a:xfrm>
            <a:off x="5025008" y="1268760"/>
            <a:ext cx="4170556" cy="2511607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3" name="Grafik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" t="2565" r="5086" b="17645"/>
          <a:stretch/>
        </p:blipFill>
        <p:spPr bwMode="auto">
          <a:xfrm>
            <a:off x="5025008" y="3889375"/>
            <a:ext cx="4170556" cy="28162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46924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oliennummernplatzhalter 3"/>
          <p:cNvSpPr>
            <a:spLocks noGrp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de-DE" altLang="de-DE" sz="1000" smtClean="0">
                <a:solidFill>
                  <a:schemeClr val="bg1"/>
                </a:solidFill>
              </a:rPr>
              <a:t>-</a:t>
            </a:r>
            <a:fld id="{1D741DDF-BBCE-49C8-8C8D-9C3AF3D9347A}" type="slidenum">
              <a:rPr lang="de-DE" altLang="de-DE" sz="1000" smtClean="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7</a:t>
            </a:fld>
            <a:r>
              <a:rPr lang="de-DE" altLang="de-DE" sz="1000" smtClean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457200" y="138113"/>
            <a:ext cx="86106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AU" altLang="de-DE" sz="2800" dirty="0">
                <a:cs typeface="Times New Roman" pitchFamily="18" charset="0"/>
              </a:rPr>
              <a:t>Moisture Content of Filtered Tailings for Different Copper/Gold Tailings</a:t>
            </a:r>
            <a:r>
              <a:rPr lang="de-DE" altLang="de-DE" sz="2800" dirty="0">
                <a:cs typeface="Times New Roman" pitchFamily="18" charset="0"/>
              </a:rPr>
              <a:t> </a:t>
            </a:r>
          </a:p>
        </p:txBody>
      </p:sp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1473200"/>
            <a:ext cx="8043862" cy="49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liennummernplatzhalter 3"/>
          <p:cNvSpPr>
            <a:spLocks noGrp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de-DE" altLang="de-DE" sz="1000" smtClean="0">
                <a:solidFill>
                  <a:schemeClr val="bg1"/>
                </a:solidFill>
              </a:rPr>
              <a:t>-</a:t>
            </a:r>
            <a:fld id="{C6E70962-7764-4B1C-848C-91F0D9FD7D8B}" type="slidenum">
              <a:rPr lang="de-DE" altLang="de-DE" sz="1000" smtClean="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8</a:t>
            </a:fld>
            <a:r>
              <a:rPr lang="de-DE" altLang="de-DE" sz="1000" smtClean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20483" name="Text Box 2"/>
          <p:cNvSpPr txBox="1">
            <a:spLocks noChangeArrowheads="1"/>
          </p:cNvSpPr>
          <p:nvPr/>
        </p:nvSpPr>
        <p:spPr bwMode="auto">
          <a:xfrm>
            <a:off x="457200" y="138113"/>
            <a:ext cx="86106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AU" altLang="de-DE" sz="2800" dirty="0">
                <a:cs typeface="Times New Roman" pitchFamily="18" charset="0"/>
              </a:rPr>
              <a:t>Specific Solids Throughput of Different Copper/Gold Tailings</a:t>
            </a:r>
            <a:r>
              <a:rPr lang="de-DE" altLang="de-DE" sz="2800" dirty="0">
                <a:cs typeface="Times New Roman" pitchFamily="18" charset="0"/>
              </a:rPr>
              <a:t> </a:t>
            </a:r>
            <a:r>
              <a:rPr lang="en-AU" altLang="de-DE" sz="2800" dirty="0">
                <a:cs typeface="Times New Roman" pitchFamily="18" charset="0"/>
              </a:rPr>
              <a:t>versus Filter speed </a:t>
            </a:r>
            <a:endParaRPr lang="de-DE" altLang="de-DE" sz="2800" dirty="0">
              <a:cs typeface="Times New Roman" pitchFamily="18" charset="0"/>
            </a:endParaRPr>
          </a:p>
        </p:txBody>
      </p:sp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1447800"/>
            <a:ext cx="8043862" cy="49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000" smtClean="0">
                <a:solidFill>
                  <a:schemeClr val="bg1"/>
                </a:solidFill>
              </a:rPr>
              <a:t>-</a:t>
            </a:r>
            <a:fld id="{7D28E81A-525E-4A0F-BD5F-8FB9FF8FCC9F}" type="slidenum">
              <a:rPr lang="de-DE" altLang="de-DE" sz="1000" smtClean="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r>
              <a:rPr lang="de-DE" altLang="de-DE" sz="1000" smtClean="0">
                <a:solidFill>
                  <a:schemeClr val="bg1"/>
                </a:solidFill>
              </a:rPr>
              <a:t>-</a:t>
            </a:r>
          </a:p>
        </p:txBody>
      </p:sp>
      <p:pic>
        <p:nvPicPr>
          <p:cNvPr id="2253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816" y="1412776"/>
            <a:ext cx="5664267" cy="42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15" y="3429000"/>
            <a:ext cx="4132885" cy="3096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3" name="Text Box 4"/>
          <p:cNvSpPr txBox="1">
            <a:spLocks noChangeArrowheads="1"/>
          </p:cNvSpPr>
          <p:nvPr/>
        </p:nvSpPr>
        <p:spPr bwMode="auto">
          <a:xfrm>
            <a:off x="3384550" y="6068590"/>
            <a:ext cx="3136900" cy="4572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de-DE"/>
              <a:t>Filter 1 and Filter 2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60388" y="169863"/>
            <a:ext cx="84582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kumimoji="0" lang="en-GB" altLang="de-DE" b="0" kern="0" smtClean="0"/>
              <a:t> Dewatering of Gold/Copper Tailings in Bulgaria</a:t>
            </a:r>
            <a:br>
              <a:rPr kumimoji="0" lang="en-GB" altLang="de-DE" b="0" kern="0" smtClean="0"/>
            </a:br>
            <a:r>
              <a:rPr kumimoji="0" lang="en-GB" altLang="de-DE" b="0" kern="0" smtClean="0"/>
              <a:t>with Disc Filters after Mine Upgrade</a:t>
            </a:r>
            <a:endParaRPr kumimoji="0" lang="en-GB" altLang="de-DE" b="0" kern="0" dirty="0" smtClean="0"/>
          </a:p>
        </p:txBody>
      </p:sp>
    </p:spTree>
    <p:extLst>
      <p:ext uri="{BB962C8B-B14F-4D97-AF65-F5344CB8AC3E}">
        <p14:creationId xmlns:p14="http://schemas.microsoft.com/office/powerpoint/2010/main" val="40497392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eiss-prospekt">
  <a:themeElements>
    <a:clrScheme name="weiss-prospekt 5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FCC00"/>
      </a:accent1>
      <a:accent2>
        <a:srgbClr val="003399"/>
      </a:accent2>
      <a:accent3>
        <a:srgbClr val="FFFFFF"/>
      </a:accent3>
      <a:accent4>
        <a:srgbClr val="000000"/>
      </a:accent4>
      <a:accent5>
        <a:srgbClr val="FFE2AA"/>
      </a:accent5>
      <a:accent6>
        <a:srgbClr val="002D8A"/>
      </a:accent6>
      <a:hlink>
        <a:srgbClr val="CC0000"/>
      </a:hlink>
      <a:folHlink>
        <a:srgbClr val="660066"/>
      </a:folHlink>
    </a:clrScheme>
    <a:fontScheme name="weiss-prospek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eiss-prospekt 1">
        <a:dk1>
          <a:srgbClr val="333300"/>
        </a:dk1>
        <a:lt1>
          <a:srgbClr val="FFFFFF"/>
        </a:lt1>
        <a:dk2>
          <a:srgbClr val="000000"/>
        </a:dk2>
        <a:lt2>
          <a:srgbClr val="969696"/>
        </a:lt2>
        <a:accent1>
          <a:srgbClr val="E5D58A"/>
        </a:accent1>
        <a:accent2>
          <a:srgbClr val="CCCC00"/>
        </a:accent2>
        <a:accent3>
          <a:srgbClr val="FFFFFF"/>
        </a:accent3>
        <a:accent4>
          <a:srgbClr val="2A2A00"/>
        </a:accent4>
        <a:accent5>
          <a:srgbClr val="F0E7C4"/>
        </a:accent5>
        <a:accent6>
          <a:srgbClr val="B9B900"/>
        </a:accent6>
        <a:hlink>
          <a:srgbClr val="999933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eiss-prospekt 2">
        <a:dk1>
          <a:srgbClr val="000000"/>
        </a:dk1>
        <a:lt1>
          <a:srgbClr val="8EA1C0"/>
        </a:lt1>
        <a:dk2>
          <a:srgbClr val="FFFFFF"/>
        </a:dk2>
        <a:lt2>
          <a:srgbClr val="5F5F5F"/>
        </a:lt2>
        <a:accent1>
          <a:srgbClr val="B6CDDE"/>
        </a:accent1>
        <a:accent2>
          <a:srgbClr val="8A7CA2"/>
        </a:accent2>
        <a:accent3>
          <a:srgbClr val="C6CDDC"/>
        </a:accent3>
        <a:accent4>
          <a:srgbClr val="000000"/>
        </a:accent4>
        <a:accent5>
          <a:srgbClr val="D7E3EC"/>
        </a:accent5>
        <a:accent6>
          <a:srgbClr val="7D7092"/>
        </a:accent6>
        <a:hlink>
          <a:srgbClr val="336699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eiss-prospekt 3">
        <a:dk1>
          <a:srgbClr val="333300"/>
        </a:dk1>
        <a:lt1>
          <a:srgbClr val="FFFFFF"/>
        </a:lt1>
        <a:dk2>
          <a:srgbClr val="000000"/>
        </a:dk2>
        <a:lt2>
          <a:srgbClr val="969696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2A2A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eiss-prospekt 4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FFFFCC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E7B900"/>
        </a:accent6>
        <a:hlink>
          <a:srgbClr val="CC0000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eiss-prospekt 5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FCC00"/>
        </a:accent1>
        <a:accent2>
          <a:srgbClr val="003399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002D8A"/>
        </a:accent6>
        <a:hlink>
          <a:srgbClr val="CC0000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eiss-vortrag">
  <a:themeElements>
    <a:clrScheme name="weiss-vortrag 5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FCC00"/>
      </a:accent1>
      <a:accent2>
        <a:srgbClr val="003399"/>
      </a:accent2>
      <a:accent3>
        <a:srgbClr val="FFFFFF"/>
      </a:accent3>
      <a:accent4>
        <a:srgbClr val="000000"/>
      </a:accent4>
      <a:accent5>
        <a:srgbClr val="FFE2AA"/>
      </a:accent5>
      <a:accent6>
        <a:srgbClr val="002D8A"/>
      </a:accent6>
      <a:hlink>
        <a:srgbClr val="CC0000"/>
      </a:hlink>
      <a:folHlink>
        <a:srgbClr val="660066"/>
      </a:folHlink>
    </a:clrScheme>
    <a:fontScheme name="weiss-vortra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eiss-vortrag 1">
        <a:dk1>
          <a:srgbClr val="333300"/>
        </a:dk1>
        <a:lt1>
          <a:srgbClr val="FFFFFF"/>
        </a:lt1>
        <a:dk2>
          <a:srgbClr val="000000"/>
        </a:dk2>
        <a:lt2>
          <a:srgbClr val="969696"/>
        </a:lt2>
        <a:accent1>
          <a:srgbClr val="E5D58A"/>
        </a:accent1>
        <a:accent2>
          <a:srgbClr val="CCCC00"/>
        </a:accent2>
        <a:accent3>
          <a:srgbClr val="FFFFFF"/>
        </a:accent3>
        <a:accent4>
          <a:srgbClr val="2A2A00"/>
        </a:accent4>
        <a:accent5>
          <a:srgbClr val="F0E7C4"/>
        </a:accent5>
        <a:accent6>
          <a:srgbClr val="B9B900"/>
        </a:accent6>
        <a:hlink>
          <a:srgbClr val="999933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eiss-vortrag 2">
        <a:dk1>
          <a:srgbClr val="000000"/>
        </a:dk1>
        <a:lt1>
          <a:srgbClr val="8EA1C0"/>
        </a:lt1>
        <a:dk2>
          <a:srgbClr val="FFFFFF"/>
        </a:dk2>
        <a:lt2>
          <a:srgbClr val="5F5F5F"/>
        </a:lt2>
        <a:accent1>
          <a:srgbClr val="B6CDDE"/>
        </a:accent1>
        <a:accent2>
          <a:srgbClr val="8A7CA2"/>
        </a:accent2>
        <a:accent3>
          <a:srgbClr val="C6CDDC"/>
        </a:accent3>
        <a:accent4>
          <a:srgbClr val="000000"/>
        </a:accent4>
        <a:accent5>
          <a:srgbClr val="D7E3EC"/>
        </a:accent5>
        <a:accent6>
          <a:srgbClr val="7D7092"/>
        </a:accent6>
        <a:hlink>
          <a:srgbClr val="336699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eiss-vortrag 3">
        <a:dk1>
          <a:srgbClr val="333300"/>
        </a:dk1>
        <a:lt1>
          <a:srgbClr val="FFFFFF"/>
        </a:lt1>
        <a:dk2>
          <a:srgbClr val="000000"/>
        </a:dk2>
        <a:lt2>
          <a:srgbClr val="969696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2A2A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eiss-vortrag 4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FFFFCC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E7B900"/>
        </a:accent6>
        <a:hlink>
          <a:srgbClr val="CC0000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eiss-vortrag 5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FCC00"/>
        </a:accent1>
        <a:accent2>
          <a:srgbClr val="003399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002D8A"/>
        </a:accent6>
        <a:hlink>
          <a:srgbClr val="CC0000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weiss-vortrag">
  <a:themeElements>
    <a:clrScheme name="weiss-vortrag 5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FCC00"/>
      </a:accent1>
      <a:accent2>
        <a:srgbClr val="003399"/>
      </a:accent2>
      <a:accent3>
        <a:srgbClr val="FFFFFF"/>
      </a:accent3>
      <a:accent4>
        <a:srgbClr val="000000"/>
      </a:accent4>
      <a:accent5>
        <a:srgbClr val="FFE2AA"/>
      </a:accent5>
      <a:accent6>
        <a:srgbClr val="002D8A"/>
      </a:accent6>
      <a:hlink>
        <a:srgbClr val="CC0000"/>
      </a:hlink>
      <a:folHlink>
        <a:srgbClr val="660066"/>
      </a:folHlink>
    </a:clrScheme>
    <a:fontScheme name="weiss-vortra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eiss-vortrag 1">
        <a:dk1>
          <a:srgbClr val="333300"/>
        </a:dk1>
        <a:lt1>
          <a:srgbClr val="FFFFFF"/>
        </a:lt1>
        <a:dk2>
          <a:srgbClr val="000000"/>
        </a:dk2>
        <a:lt2>
          <a:srgbClr val="969696"/>
        </a:lt2>
        <a:accent1>
          <a:srgbClr val="E5D58A"/>
        </a:accent1>
        <a:accent2>
          <a:srgbClr val="CCCC00"/>
        </a:accent2>
        <a:accent3>
          <a:srgbClr val="FFFFFF"/>
        </a:accent3>
        <a:accent4>
          <a:srgbClr val="2A2A00"/>
        </a:accent4>
        <a:accent5>
          <a:srgbClr val="F0E7C4"/>
        </a:accent5>
        <a:accent6>
          <a:srgbClr val="B9B900"/>
        </a:accent6>
        <a:hlink>
          <a:srgbClr val="999933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eiss-vortrag 2">
        <a:dk1>
          <a:srgbClr val="000000"/>
        </a:dk1>
        <a:lt1>
          <a:srgbClr val="8EA1C0"/>
        </a:lt1>
        <a:dk2>
          <a:srgbClr val="FFFFFF"/>
        </a:dk2>
        <a:lt2>
          <a:srgbClr val="5F5F5F"/>
        </a:lt2>
        <a:accent1>
          <a:srgbClr val="B6CDDE"/>
        </a:accent1>
        <a:accent2>
          <a:srgbClr val="8A7CA2"/>
        </a:accent2>
        <a:accent3>
          <a:srgbClr val="C6CDDC"/>
        </a:accent3>
        <a:accent4>
          <a:srgbClr val="000000"/>
        </a:accent4>
        <a:accent5>
          <a:srgbClr val="D7E3EC"/>
        </a:accent5>
        <a:accent6>
          <a:srgbClr val="7D7092"/>
        </a:accent6>
        <a:hlink>
          <a:srgbClr val="336699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eiss-vortrag 3">
        <a:dk1>
          <a:srgbClr val="333300"/>
        </a:dk1>
        <a:lt1>
          <a:srgbClr val="FFFFFF"/>
        </a:lt1>
        <a:dk2>
          <a:srgbClr val="000000"/>
        </a:dk2>
        <a:lt2>
          <a:srgbClr val="969696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2A2A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eiss-vortrag 4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FFFFCC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E7B900"/>
        </a:accent6>
        <a:hlink>
          <a:srgbClr val="CC0000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eiss-vortrag 5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FCC00"/>
        </a:accent1>
        <a:accent2>
          <a:srgbClr val="003399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002D8A"/>
        </a:accent6>
        <a:hlink>
          <a:srgbClr val="CC0000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C:\MSOFFICE\VORLAGEN\Vortraege\weiss-prospekt.ppt</Template>
  <TotalTime>0</TotalTime>
  <Words>909</Words>
  <Application>Microsoft Office PowerPoint</Application>
  <PresentationFormat>A4-Papier (210x297 mm)</PresentationFormat>
  <Paragraphs>346</Paragraphs>
  <Slides>19</Slides>
  <Notes>10</Notes>
  <HiddenSlides>0</HiddenSlides>
  <MMClips>1</MMClips>
  <ScaleCrop>false</ScaleCrop>
  <HeadingPairs>
    <vt:vector size="6" baseType="variant">
      <vt:variant>
        <vt:lpstr>Design</vt:lpstr>
      </vt:variant>
      <vt:variant>
        <vt:i4>3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3" baseType="lpstr">
      <vt:lpstr>weiss-prospekt</vt:lpstr>
      <vt:lpstr>weiss-vortrag</vt:lpstr>
      <vt:lpstr>2_weiss-vortrag</vt:lpstr>
      <vt:lpstr>CorelPhotoPaint.Image.6</vt:lpstr>
      <vt:lpstr>PowerPoint-Präsentation</vt:lpstr>
      <vt:lpstr>Economical Dewatering of Tailings with High Performance Disc Filters </vt:lpstr>
      <vt:lpstr>Disc Filter Boozer  Installation </vt:lpstr>
      <vt:lpstr>Focus of Modern Disc Filter Design</vt:lpstr>
      <vt:lpstr>Advantages of BOKELA Disc Filters  and Conditions for Use</vt:lpstr>
      <vt:lpstr> Dewatering of Gold/Copper Tailings in Bulgaria with Disc Filters after Mine Upgrade</vt:lpstr>
      <vt:lpstr>PowerPoint-Präsentation</vt:lpstr>
      <vt:lpstr>PowerPoint-Präsentation</vt:lpstr>
      <vt:lpstr>PowerPoint-Präsentation</vt:lpstr>
      <vt:lpstr> Dewatering of Zinc Tailings  with BOKELA Disc Filters</vt:lpstr>
      <vt:lpstr> Dewatering of Zinc Tailings  with BOKELA Disc Filters</vt:lpstr>
      <vt:lpstr> Dewatering of Gold/Silver Tailings with  BOKELA Disc Filters in 4,800 m Above Sea Level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Conclusions</vt:lpstr>
      <vt:lpstr>PowerPoint-Präsentation</vt:lpstr>
    </vt:vector>
  </TitlesOfParts>
  <Manager>me</Manager>
  <Company>BOKELA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>weisser Hintergrund + Brieflogo</dc:subject>
  <dc:creator>fmeck</dc:creator>
  <cp:lastModifiedBy>Jürgen Hahn</cp:lastModifiedBy>
  <cp:revision>118</cp:revision>
  <cp:lastPrinted>1601-01-01T00:00:00Z</cp:lastPrinted>
  <dcterms:created xsi:type="dcterms:W3CDTF">2011-03-24T16:08:35Z</dcterms:created>
  <dcterms:modified xsi:type="dcterms:W3CDTF">2018-08-24T04:23:15Z</dcterms:modified>
  <cp:category>Vorlage</cp:category>
</cp:coreProperties>
</file>