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66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/>
              <a:t>HBA RATA-RATA TAHUNAN</a:t>
            </a:r>
            <a:r>
              <a:rPr lang="en-US" sz="2800" b="1" baseline="0" dirty="0" smtClean="0"/>
              <a:t> DARI</a:t>
            </a:r>
            <a:r>
              <a:rPr lang="en-US" sz="2800" b="1" dirty="0" smtClean="0"/>
              <a:t> 2009</a:t>
            </a:r>
            <a:r>
              <a:rPr lang="en-US" sz="2800" b="1" baseline="0" dirty="0" smtClean="0"/>
              <a:t>-2016</a:t>
            </a:r>
            <a:r>
              <a:rPr lang="en-US" sz="2800" b="1" dirty="0" smtClean="0"/>
              <a:t> </a:t>
            </a:r>
            <a:endParaRPr lang="en-US" sz="28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'grafik HBA'!$B$2</c:f>
              <c:strCache>
                <c:ptCount val="1"/>
                <c:pt idx="0">
                  <c:v>Rata-Rata HBA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1.577218544689088E-2"/>
                  <c:y val="-5.3835482753053422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</c:trendlineLbl>
          </c:trendline>
          <c:cat>
            <c:numRef>
              <c:f>'grafik HBA'!$A$3:$A$10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'grafik HBA'!$B$3:$B$10</c:f>
              <c:numCache>
                <c:formatCode>0.00</c:formatCode>
                <c:ptCount val="8"/>
                <c:pt idx="0">
                  <c:v>70.69583333333334</c:v>
                </c:pt>
                <c:pt idx="1">
                  <c:v>91.739166666666677</c:v>
                </c:pt>
                <c:pt idx="2">
                  <c:v>118.40083333333335</c:v>
                </c:pt>
                <c:pt idx="3">
                  <c:v>95.480754713983046</c:v>
                </c:pt>
                <c:pt idx="4">
                  <c:v>82.923422101079254</c:v>
                </c:pt>
                <c:pt idx="5">
                  <c:v>72.61999999999999</c:v>
                </c:pt>
                <c:pt idx="6">
                  <c:v>60.125833333333333</c:v>
                </c:pt>
                <c:pt idx="7">
                  <c:v>61.835000000000008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20064"/>
        <c:axId val="24072960"/>
      </c:lineChart>
      <c:catAx>
        <c:axId val="217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4072960"/>
        <c:crosses val="autoZero"/>
        <c:auto val="1"/>
        <c:lblAlgn val="ctr"/>
        <c:lblOffset val="100"/>
        <c:noMultiLvlLbl val="0"/>
      </c:catAx>
      <c:valAx>
        <c:axId val="24072960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17200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922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5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1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5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93099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176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252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7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2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938868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9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783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ESDM Transparan (kecil)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9696" y="1408243"/>
            <a:ext cx="3803203" cy="4095955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09" y="307993"/>
            <a:ext cx="11458575" cy="972289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ANALISIS HARGA BATUBARA </a:t>
            </a:r>
            <a:b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PLN</a:t>
            </a:r>
            <a:endParaRPr lang="en-US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3603" y="5760120"/>
            <a:ext cx="9453080" cy="1097880"/>
          </a:xfrm>
        </p:spPr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DIREKTORAT PEMBINAAN PENGUSAHAAN BATUBARA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DIREKTORAT JENDERAL MINERAL DAN BATUBARA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KEMENTERIAN ENERGI DAN SUMBER DAYA MINERAL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760789"/>
              </p:ext>
            </p:extLst>
          </p:nvPr>
        </p:nvGraphicFramePr>
        <p:xfrm>
          <a:off x="1165953" y="1025524"/>
          <a:ext cx="10416445" cy="5441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386"/>
                <a:gridCol w="1205357"/>
                <a:gridCol w="1151386"/>
                <a:gridCol w="1151386"/>
                <a:gridCol w="1151386"/>
                <a:gridCol w="1151386"/>
                <a:gridCol w="1151386"/>
                <a:gridCol w="1151386"/>
                <a:gridCol w="1151386"/>
              </a:tblGrid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HBA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Tahun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Bulan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2009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2010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2011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2012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2013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2014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2015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2016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Januari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78.7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77.39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112.4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109.29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87.55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81.9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63.84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53.2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Februari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81.35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87.81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127.05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111.58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88.35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80.44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62.92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50.92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Maret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75.11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86.64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122.43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112.87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90.09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77.01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67.76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51.62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April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63.08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86.58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122.02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105.61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88.56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74.81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64.48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52.32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Mei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62.83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92.07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117.61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102.12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85.33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73.6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61.08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51.2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Juni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63.87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97.22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119.03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96.65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84.87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73.64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59.59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51.81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Juli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71.29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96.65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118.24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87.56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81.69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72.45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59.16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Agustus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71.47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94.86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117.21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84.65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76.7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70.29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59.14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58.37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79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September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70.44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90.05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116.26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86.21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76.89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69.69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58.21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63.93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Oktober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66.71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92.68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119.24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86.04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76.61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67.26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57.39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69.07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79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November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68.99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95.51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116.65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81.44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78.13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65.7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54.43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84.89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79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Desember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74.51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103.41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112.67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81.75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80.31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64.65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53.51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101.69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9842" y="161318"/>
            <a:ext cx="10364452" cy="55835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HBA </a:t>
            </a:r>
            <a:r>
              <a:rPr lang="en-US" dirty="0" err="1" smtClean="0"/>
              <a:t>tahun</a:t>
            </a:r>
            <a:r>
              <a:rPr lang="en-US" dirty="0" smtClean="0"/>
              <a:t> 2009 - 2016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66825"/>
            <a:ext cx="12192000" cy="490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581211"/>
              </p:ext>
            </p:extLst>
          </p:nvPr>
        </p:nvGraphicFramePr>
        <p:xfrm>
          <a:off x="694267" y="118533"/>
          <a:ext cx="11016308" cy="4337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727021"/>
              </p:ext>
            </p:extLst>
          </p:nvPr>
        </p:nvGraphicFramePr>
        <p:xfrm>
          <a:off x="1216024" y="4630737"/>
          <a:ext cx="2155825" cy="2017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1267"/>
                <a:gridCol w="1334558"/>
              </a:tblGrid>
              <a:tr h="22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Rata-Rata HBA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2009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70.70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91.74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118.40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95.48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82.92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72.62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60.13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61.84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71521"/>
              </p:ext>
            </p:extLst>
          </p:nvPr>
        </p:nvGraphicFramePr>
        <p:xfrm>
          <a:off x="3816349" y="4711700"/>
          <a:ext cx="1908175" cy="52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924"/>
                <a:gridCol w="1181251"/>
              </a:tblGrid>
              <a:tr h="263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Mean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81.73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3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Median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77.77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8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842" y="161318"/>
            <a:ext cx="10364452" cy="55835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468" y="1003959"/>
            <a:ext cx="10837332" cy="5362974"/>
          </a:xfrm>
        </p:spPr>
        <p:txBody>
          <a:bodyPr>
            <a:normAutofit/>
          </a:bodyPr>
          <a:lstStyle/>
          <a:p>
            <a:r>
              <a:rPr lang="en-US" sz="1700" cap="none" dirty="0" err="1" smtClean="0"/>
              <a:t>Berdasarkan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persamaan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trendline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didapatkan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nilai</a:t>
            </a:r>
            <a:r>
              <a:rPr lang="en-US" sz="1700" cap="none" dirty="0" smtClean="0"/>
              <a:t> x </a:t>
            </a:r>
            <a:r>
              <a:rPr lang="en-US" sz="1700" cap="none" dirty="0" err="1" smtClean="0"/>
              <a:t>negatif</a:t>
            </a:r>
            <a:r>
              <a:rPr lang="en-US" sz="1700" cap="none" dirty="0" smtClean="0"/>
              <a:t> yang </a:t>
            </a:r>
            <a:r>
              <a:rPr lang="en-US" sz="1700" cap="none" dirty="0" err="1" smtClean="0"/>
              <a:t>berarti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harga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cenderung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mengalami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penurunan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dari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tahun</a:t>
            </a:r>
            <a:r>
              <a:rPr lang="en-US" sz="1700" cap="none" dirty="0" smtClean="0"/>
              <a:t> 2009 </a:t>
            </a:r>
            <a:r>
              <a:rPr lang="en-US" sz="1700" cap="none" dirty="0" err="1" smtClean="0"/>
              <a:t>sampai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dengan</a:t>
            </a:r>
            <a:r>
              <a:rPr lang="en-US" sz="1700" cap="none" dirty="0" smtClean="0"/>
              <a:t> 2016.</a:t>
            </a:r>
          </a:p>
          <a:p>
            <a:r>
              <a:rPr lang="en-US" sz="1700" cap="none" dirty="0" err="1" smtClean="0"/>
              <a:t>Pada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persamaan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trendline</a:t>
            </a:r>
            <a:r>
              <a:rPr lang="en-US" sz="1700" cap="none" dirty="0" smtClean="0"/>
              <a:t> rata-rata HBA </a:t>
            </a:r>
            <a:r>
              <a:rPr lang="en-US" sz="1700" cap="none" dirty="0" err="1" smtClean="0"/>
              <a:t>tahunan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untuk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mendapatkan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nilai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konstan</a:t>
            </a:r>
            <a:r>
              <a:rPr lang="en-US" sz="1700" cap="none" dirty="0" smtClean="0"/>
              <a:t> (y = 0) </a:t>
            </a:r>
            <a:r>
              <a:rPr lang="en-US" sz="1700" cap="none" dirty="0" err="1" smtClean="0"/>
              <a:t>maka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nilai</a:t>
            </a:r>
            <a:r>
              <a:rPr lang="en-US" sz="1700" cap="none" dirty="0" smtClean="0"/>
              <a:t> x </a:t>
            </a:r>
            <a:r>
              <a:rPr lang="en-US" sz="1700" cap="none" dirty="0" err="1" smtClean="0"/>
              <a:t>sekitar</a:t>
            </a:r>
            <a:r>
              <a:rPr lang="en-US" sz="1700" cap="none" dirty="0" smtClean="0"/>
              <a:t> 25, </a:t>
            </a:r>
            <a:r>
              <a:rPr lang="en-US" sz="1700" cap="none" dirty="0" err="1" smtClean="0"/>
              <a:t>dan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pada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realisasi</a:t>
            </a:r>
            <a:r>
              <a:rPr lang="en-US" sz="1700" cap="none" dirty="0" smtClean="0"/>
              <a:t> HBA </a:t>
            </a:r>
            <a:r>
              <a:rPr lang="en-US" sz="1700" cap="none" dirty="0" err="1" smtClean="0"/>
              <a:t>bulanan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didapatkan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nilai</a:t>
            </a:r>
            <a:r>
              <a:rPr lang="en-US" sz="1700" cap="none" dirty="0" smtClean="0"/>
              <a:t> x </a:t>
            </a:r>
            <a:r>
              <a:rPr lang="en-US" sz="1700" cap="none" dirty="0" err="1" smtClean="0"/>
              <a:t>sekitar</a:t>
            </a:r>
            <a:r>
              <a:rPr lang="en-US" sz="1700" cap="none" dirty="0" smtClean="0"/>
              <a:t> 47.868. </a:t>
            </a:r>
            <a:r>
              <a:rPr lang="en-US" sz="1700" cap="none" dirty="0" err="1" smtClean="0"/>
              <a:t>Semakin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besar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nilai</a:t>
            </a:r>
            <a:r>
              <a:rPr lang="en-US" sz="1700" cap="none" dirty="0" smtClean="0"/>
              <a:t> x </a:t>
            </a:r>
            <a:r>
              <a:rPr lang="en-US" sz="1700" cap="none" dirty="0" err="1" smtClean="0"/>
              <a:t>berarti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semakin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tinggi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fluktuasi</a:t>
            </a:r>
            <a:r>
              <a:rPr lang="en-US" sz="1700" cap="none" dirty="0" smtClean="0"/>
              <a:t> HBA.</a:t>
            </a:r>
          </a:p>
          <a:p>
            <a:r>
              <a:rPr lang="en-US" sz="1700" cap="none" dirty="0" err="1" smtClean="0"/>
              <a:t>Berdasarkan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grafik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tersebut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dapat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diketahui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bahwa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untuk</a:t>
            </a:r>
            <a:r>
              <a:rPr lang="en-US" sz="1700" cap="none" dirty="0" smtClean="0"/>
              <a:t> forecast </a:t>
            </a:r>
            <a:r>
              <a:rPr lang="en-US" sz="1700" cap="none" dirty="0" err="1" smtClean="0"/>
              <a:t>penentuan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harga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batubara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berdasarkan</a:t>
            </a:r>
            <a:r>
              <a:rPr lang="en-US" sz="1700" cap="none" dirty="0" smtClean="0"/>
              <a:t> HBA yang </a:t>
            </a:r>
            <a:r>
              <a:rPr lang="en-US" sz="1700" cap="none" dirty="0" err="1" smtClean="0"/>
              <a:t>telah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terjadi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amat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sulit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dilakukan</a:t>
            </a:r>
            <a:r>
              <a:rPr lang="en-US" sz="1700" cap="none" dirty="0" smtClean="0"/>
              <a:t>.</a:t>
            </a:r>
          </a:p>
          <a:p>
            <a:r>
              <a:rPr lang="en-US" sz="1700" cap="none" dirty="0" err="1" smtClean="0"/>
              <a:t>Mengenai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surat</a:t>
            </a:r>
            <a:r>
              <a:rPr lang="en-US" sz="1700" cap="none" dirty="0" smtClean="0"/>
              <a:t> PLN yang </a:t>
            </a:r>
            <a:r>
              <a:rPr lang="en-US" sz="1700" cap="none" dirty="0" err="1" smtClean="0"/>
              <a:t>berharap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harga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batubara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untuk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tahun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depan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berdasarkan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harga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tahun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sebelumnya</a:t>
            </a:r>
            <a:r>
              <a:rPr lang="en-US" sz="1700" cap="none" dirty="0" smtClean="0"/>
              <a:t>, </a:t>
            </a:r>
            <a:r>
              <a:rPr lang="en-US" sz="1700" cap="none" dirty="0" err="1" smtClean="0"/>
              <a:t>menurut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saya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akan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merugikan</a:t>
            </a:r>
            <a:r>
              <a:rPr lang="en-US" sz="1700" cap="none" dirty="0" smtClean="0"/>
              <a:t> PLN </a:t>
            </a:r>
            <a:r>
              <a:rPr lang="en-US" sz="1700" cap="none" dirty="0" err="1" smtClean="0"/>
              <a:t>karena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dari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grafik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dapat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diketahui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bahwa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harga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cenderung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turun</a:t>
            </a:r>
            <a:r>
              <a:rPr lang="en-US" sz="1700" cap="none" dirty="0" smtClean="0"/>
              <a:t>, </a:t>
            </a:r>
            <a:r>
              <a:rPr lang="en-US" sz="1700" cap="none" dirty="0" err="1" smtClean="0"/>
              <a:t>sehingga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jika</a:t>
            </a:r>
            <a:r>
              <a:rPr lang="en-US" sz="1700" cap="none" dirty="0" smtClean="0"/>
              <a:t> PLN </a:t>
            </a:r>
            <a:r>
              <a:rPr lang="en-US" sz="1700" cap="none" dirty="0" err="1" smtClean="0"/>
              <a:t>memakai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harga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tahun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sebelumnya</a:t>
            </a:r>
            <a:r>
              <a:rPr lang="en-US" sz="1700" cap="none" dirty="0" smtClean="0"/>
              <a:t>, </a:t>
            </a:r>
            <a:r>
              <a:rPr lang="en-US" sz="1700" cap="none" dirty="0" err="1" smtClean="0"/>
              <a:t>maka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harga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pasar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realisasi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pada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tahun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berjalan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akan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lebih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rendah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dari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kontrak</a:t>
            </a:r>
            <a:r>
              <a:rPr lang="en-US" sz="1700" cap="none" dirty="0" smtClean="0"/>
              <a:t> PLN.</a:t>
            </a:r>
          </a:p>
          <a:p>
            <a:r>
              <a:rPr lang="en-US" sz="1700" cap="none" dirty="0" err="1" smtClean="0"/>
              <a:t>Untuk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mendapatkan</a:t>
            </a:r>
            <a:r>
              <a:rPr lang="en-US" sz="1700" cap="none" dirty="0" smtClean="0"/>
              <a:t> </a:t>
            </a:r>
            <a:r>
              <a:rPr lang="en-US" sz="1700" i="1" cap="none" dirty="0" smtClean="0"/>
              <a:t>fair price </a:t>
            </a:r>
            <a:r>
              <a:rPr lang="en-US" sz="1700" cap="none" dirty="0" err="1" smtClean="0"/>
              <a:t>dari</a:t>
            </a:r>
            <a:r>
              <a:rPr lang="en-US" sz="1700" cap="none" dirty="0" smtClean="0"/>
              <a:t> PLN </a:t>
            </a:r>
            <a:r>
              <a:rPr lang="en-US" sz="1700" cap="none" dirty="0" err="1" smtClean="0"/>
              <a:t>dan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tambang</a:t>
            </a:r>
            <a:r>
              <a:rPr lang="en-US" sz="1700" cap="none" dirty="0" smtClean="0"/>
              <a:t>, </a:t>
            </a:r>
            <a:r>
              <a:rPr lang="en-US" sz="1700" cap="none" dirty="0" err="1" smtClean="0"/>
              <a:t>maka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opsi</a:t>
            </a:r>
            <a:r>
              <a:rPr lang="en-US" sz="1700" cap="none" dirty="0" smtClean="0"/>
              <a:t> </a:t>
            </a:r>
            <a:r>
              <a:rPr lang="en-US" sz="1700" i="1" cap="none" dirty="0" smtClean="0"/>
              <a:t>cost plus margin </a:t>
            </a:r>
            <a:r>
              <a:rPr lang="en-US" sz="1700" cap="none" dirty="0" err="1" smtClean="0"/>
              <a:t>mungkin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lebih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mungkin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dilakukan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karena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suplai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jangka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panjang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untuk</a:t>
            </a:r>
            <a:r>
              <a:rPr lang="en-US" sz="1700" cap="none" dirty="0" smtClean="0"/>
              <a:t> PLN </a:t>
            </a:r>
            <a:r>
              <a:rPr lang="en-US" sz="1700" cap="none" dirty="0" err="1" smtClean="0"/>
              <a:t>akan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dapat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tercapai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perusahaan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tambang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akan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dapat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melakukan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perencanaan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tambang</a:t>
            </a:r>
            <a:r>
              <a:rPr lang="en-US" sz="1700" cap="none" dirty="0" smtClean="0"/>
              <a:t> yang </a:t>
            </a:r>
            <a:r>
              <a:rPr lang="en-US" sz="1700" cap="none" dirty="0" err="1" smtClean="0"/>
              <a:t>mengoptimalkan</a:t>
            </a:r>
            <a:r>
              <a:rPr lang="en-US" sz="1700" cap="none" dirty="0" smtClean="0"/>
              <a:t> </a:t>
            </a:r>
            <a:r>
              <a:rPr lang="en-US" sz="1700" cap="none" dirty="0" err="1" smtClean="0"/>
              <a:t>cadangan</a:t>
            </a:r>
            <a:r>
              <a:rPr lang="en-US" sz="1700" cap="none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10287"/>
              </p:ext>
            </p:extLst>
          </p:nvPr>
        </p:nvGraphicFramePr>
        <p:xfrm>
          <a:off x="1171577" y="219077"/>
          <a:ext cx="9839323" cy="6497953"/>
        </p:xfrm>
        <a:graphic>
          <a:graphicData uri="http://schemas.openxmlformats.org/drawingml/2006/table">
            <a:tbl>
              <a:tblPr/>
              <a:tblGrid>
                <a:gridCol w="678401"/>
                <a:gridCol w="1668570"/>
                <a:gridCol w="1750877"/>
                <a:gridCol w="678401"/>
                <a:gridCol w="583625"/>
                <a:gridCol w="448942"/>
                <a:gridCol w="1356805"/>
                <a:gridCol w="1356805"/>
                <a:gridCol w="1316897"/>
              </a:tblGrid>
              <a:tr h="35433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BRAND PKP2B  KOMPATIBEL DENGAN PLTU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166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PERUSAHAAN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MEREK DAGANG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KUALITAS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PLTU KOMPATIBEL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 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(cal/gr GAR)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 (ar, 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TS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Ash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</a:tr>
              <a:tr h="13316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Batubara Utama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Kaltim Prima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Pinang 6150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Ombilin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Kaltim Prima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Melawan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I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Adaro Indonesia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Envirocoal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Tarahan (x), Bukit Asam (x),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I (x), IPP baru,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PT. Jorong Barutama Greston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Jorong J-1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           4,400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Banten1 (gw)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Molotabu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(b), Cirebon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Arutmin Indonesia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Asam-asam (x), Labuhan Angin (x),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IPP baru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Batubara Lainnya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Indominco Mandiri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Indominco IM_West / 6500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6,171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Ombilin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Trubaindo Coal Mining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Trubaindo MCV_LS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6,143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Ombilin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Insani Bara Perkasa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Insani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6,050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Ombilin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Bahari Cakrawala Sebuku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BCS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6,050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Ombilin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Indominco Mandiri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Indominco IM_West / 6350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6,029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Ombilin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PT. Kaltim Prima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Pinang 6000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           6,000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16.0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Ombilin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Kadya Caraka Mulia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KCM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5,730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(x), Tj Jati B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Tanito Harum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Tanito Coal / Indonesian Steaming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5,700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Tj Jati B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Mahakam Sumber Jaya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Tanito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5,700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Tj Jati B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Kaltim Prima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Pinang 5700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5,700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(x), Tj Jati B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Lanna Harita Indonesia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Lanna Harita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I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Kaltim Prima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Pinang 5500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I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Berau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Berau Mah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I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Berau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Berau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MahB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I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Kideco Jaya Agung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Kideco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5,125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Suralaya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Celukan Bawang (b)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Berau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Berau Agathis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5,100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Suralaya (x)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I (x)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PT. Berau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Berau Sungkai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26.0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Bukit Asam (x),  Tarahan (x),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Bau-bau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(b), </a:t>
                      </a:r>
                      <a:r>
                        <a:rPr lang="en-US" sz="8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Janeponto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(b),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Arutmin Indonesia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Arutmin A5000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Bukit Asam (x),  Tarahan (x),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Paiton I (x), IPP baru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Antang Gunung Meratus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Warukin Formation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4,760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IPP baru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Batu Alam Selaras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 Gumay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Banten I (gw)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IPP baru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Perkasa Inakakerta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 Coal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PT. Borneo Indobara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Borneo BIB 5700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4,100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Labuhan Angin (x), Asam-asam (x), PLN 10 GW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IPP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baru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1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11" y="153786"/>
            <a:ext cx="10178322" cy="149213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hpb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HBA </a:t>
            </a:r>
            <a:r>
              <a:rPr lang="en-US" dirty="0" err="1" smtClean="0"/>
              <a:t>Longterm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80311"/>
              </p:ext>
            </p:extLst>
          </p:nvPr>
        </p:nvGraphicFramePr>
        <p:xfrm>
          <a:off x="861483" y="2128906"/>
          <a:ext cx="11042650" cy="3433695"/>
        </p:xfrm>
        <a:graphic>
          <a:graphicData uri="http://schemas.openxmlformats.org/drawingml/2006/table">
            <a:tbl>
              <a:tblPr/>
              <a:tblGrid>
                <a:gridCol w="693904"/>
                <a:gridCol w="1698870"/>
                <a:gridCol w="1028892"/>
                <a:gridCol w="693904"/>
                <a:gridCol w="708859"/>
                <a:gridCol w="637076"/>
                <a:gridCol w="646050"/>
                <a:gridCol w="1283125"/>
                <a:gridCol w="669976"/>
                <a:gridCol w="672968"/>
                <a:gridCol w="442663"/>
                <a:gridCol w="406771"/>
                <a:gridCol w="538374"/>
                <a:gridCol w="382844"/>
                <a:gridCol w="538374"/>
              </a:tblGrid>
              <a:tr h="19522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Batubara Acuan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27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HBA(USD/ton)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90.13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 N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$ 101.69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50.85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97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Nilai Kalor (cal/gr GAR)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6322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 N-1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84.89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25.47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970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Kandungan Air (%, ar)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 N-2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69.07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13.81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2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Kandungan Belerang (%)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90.13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711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Kandungan Abu (%)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78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N= bulan dilakukan kesepakatan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2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Perusahaan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MEREK DAGANG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KUALITAS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 * K * 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C2*C1-C3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HPB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harga batubara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4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(cal/grGAR)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 (ar, %)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 (%)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Ash (%)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9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Batubara Utama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PT. Kaltim Prima Coal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Pinang 6000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6,000 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(HBA * K * A) + (B + U)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 Berau Coal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Envirocoal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5,000 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(HBA * K * A) + (B + U)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65.65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PT. Jorong Barutama Greston 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Jorong J-1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4,400 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(HBA * K * A) + (B + U)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8411" y="6045589"/>
            <a:ext cx="8992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dibedakan</a:t>
            </a:r>
            <a:r>
              <a:rPr lang="en-US" sz="1400" dirty="0" smtClean="0"/>
              <a:t> </a:t>
            </a:r>
            <a:r>
              <a:rPr lang="en-US" sz="1400" dirty="0" err="1" smtClean="0"/>
              <a:t>aturan</a:t>
            </a:r>
            <a:r>
              <a:rPr lang="en-US" sz="1400" dirty="0" smtClean="0"/>
              <a:t> HPB </a:t>
            </a:r>
            <a:r>
              <a:rPr lang="en-US" sz="1400" dirty="0" err="1" smtClean="0"/>
              <a:t>untuk</a:t>
            </a:r>
            <a:r>
              <a:rPr lang="en-US" sz="1400" dirty="0" smtClean="0"/>
              <a:t> buyer </a:t>
            </a:r>
            <a:r>
              <a:rPr lang="en-US" sz="1400" dirty="0" err="1" smtClean="0"/>
              <a:t>tertentu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647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485" y="145319"/>
            <a:ext cx="10178322" cy="149213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hpb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rata-rata </a:t>
            </a:r>
            <a:r>
              <a:rPr lang="en-US" dirty="0" err="1" smtClean="0"/>
              <a:t>hba</a:t>
            </a:r>
            <a:r>
              <a:rPr lang="en-US" dirty="0" smtClean="0"/>
              <a:t> 2016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614637"/>
              </p:ext>
            </p:extLst>
          </p:nvPr>
        </p:nvGraphicFramePr>
        <p:xfrm>
          <a:off x="869951" y="2095039"/>
          <a:ext cx="11025715" cy="3188160"/>
        </p:xfrm>
        <a:graphic>
          <a:graphicData uri="http://schemas.openxmlformats.org/drawingml/2006/table">
            <a:tbl>
              <a:tblPr/>
              <a:tblGrid>
                <a:gridCol w="692840"/>
                <a:gridCol w="1696264"/>
                <a:gridCol w="1027315"/>
                <a:gridCol w="692840"/>
                <a:gridCol w="707772"/>
                <a:gridCol w="636099"/>
                <a:gridCol w="645059"/>
                <a:gridCol w="1281157"/>
                <a:gridCol w="668949"/>
                <a:gridCol w="671936"/>
                <a:gridCol w="441984"/>
                <a:gridCol w="406147"/>
                <a:gridCol w="537548"/>
                <a:gridCol w="382257"/>
                <a:gridCol w="537548"/>
              </a:tblGrid>
              <a:tr h="1812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Batubara Acuan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67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HBA(USD/ton)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61.84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 N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-  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-  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71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Nilai Kalor (cal/gr GAR)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6322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 N-1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-  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-  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71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Kandungan Air (%, ar)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 N-2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-  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-  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Kandungan Belerang (%)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-   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1929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Kandungan Abu (%)</a:t>
                      </a: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N= bulan dilakukan kesepakatan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Perusahaan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MEREK DAGANG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KUALITAS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 * K * 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C2*C1-C3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HPB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harga batubara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(cal/grGAR)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 (ar, %)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 (%)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Ash (%)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Batubara Utama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PT. Kaltim Prima Coal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Pinang 6000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6,000 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(HBA * K * A) + (B + U)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 Berau Coal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Envirocoal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5,000 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(HBA * K * A) + (B + U)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47.66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PT. Jorong Barutama Greston 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Jorong J-1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4,400 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(HBA * K * A) + (B + U)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38411" y="6045589"/>
            <a:ext cx="8992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dibedakan</a:t>
            </a:r>
            <a:r>
              <a:rPr lang="en-US" sz="1400" dirty="0" smtClean="0"/>
              <a:t> </a:t>
            </a:r>
            <a:r>
              <a:rPr lang="en-US" sz="1400" dirty="0" err="1" smtClean="0"/>
              <a:t>aturan</a:t>
            </a:r>
            <a:r>
              <a:rPr lang="en-US" sz="1400" dirty="0" smtClean="0"/>
              <a:t> HPB </a:t>
            </a:r>
            <a:r>
              <a:rPr lang="en-US" sz="1400" dirty="0" err="1" smtClean="0"/>
              <a:t>untuk</a:t>
            </a:r>
            <a:r>
              <a:rPr lang="en-US" sz="1400" dirty="0" smtClean="0"/>
              <a:t> buyer </a:t>
            </a:r>
            <a:r>
              <a:rPr lang="en-US" sz="1400" dirty="0" err="1" smtClean="0"/>
              <a:t>tertentu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1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680</TotalTime>
  <Words>1311</Words>
  <Application>Microsoft Office PowerPoint</Application>
  <PresentationFormat>Custom</PresentationFormat>
  <Paragraphs>592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Badge</vt:lpstr>
      <vt:lpstr>ANALISIS HARGA BATUBARA  uNTUK PLN</vt:lpstr>
      <vt:lpstr>HBA tahun 2009 - 2016</vt:lpstr>
      <vt:lpstr>PowerPoint Presentation</vt:lpstr>
      <vt:lpstr>PowerPoint Presentation</vt:lpstr>
      <vt:lpstr>Hasil analisis dari grafik</vt:lpstr>
      <vt:lpstr>PowerPoint Presentation</vt:lpstr>
      <vt:lpstr>Contoh perhitungan hpb dengan menggunakan HBA Longterm</vt:lpstr>
      <vt:lpstr>Contoh perhitungan hpb dengan menggunakan rata-rata hba 2016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lutfi hakim</dc:creator>
  <cp:lastModifiedBy>hp</cp:lastModifiedBy>
  <cp:revision>14</cp:revision>
  <dcterms:created xsi:type="dcterms:W3CDTF">2016-12-30T04:17:01Z</dcterms:created>
  <dcterms:modified xsi:type="dcterms:W3CDTF">2017-02-28T08:28:15Z</dcterms:modified>
</cp:coreProperties>
</file>