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94" r:id="rId3"/>
    <p:sldId id="293" r:id="rId4"/>
    <p:sldId id="296" r:id="rId5"/>
    <p:sldId id="301" r:id="rId6"/>
    <p:sldId id="306" r:id="rId7"/>
    <p:sldId id="307" r:id="rId8"/>
    <p:sldId id="308" r:id="rId9"/>
    <p:sldId id="304" r:id="rId10"/>
    <p:sldId id="303" r:id="rId11"/>
    <p:sldId id="300" r:id="rId12"/>
    <p:sldId id="305" r:id="rId13"/>
    <p:sldId id="291" r:id="rId14"/>
  </p:sldIdLst>
  <p:sldSz cx="9144000" cy="6858000" type="screen4x3"/>
  <p:notesSz cx="7021513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00B050"/>
    <a:srgbClr val="00AFB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4660"/>
  </p:normalViewPr>
  <p:slideViewPr>
    <p:cSldViewPr>
      <p:cViewPr varScale="1">
        <p:scale>
          <a:sx n="63" d="100"/>
          <a:sy n="63" d="100"/>
        </p:scale>
        <p:origin x="9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9BC73-E01B-4C73-99BC-490ADBC4131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C9E032-3C93-4577-A3A1-6277FE77A174}">
      <dgm:prSet phldrT="[Text]" phldr="1"/>
      <dgm:spPr/>
      <dgm:t>
        <a:bodyPr/>
        <a:lstStyle/>
        <a:p>
          <a:endParaRPr lang="en-US" dirty="0"/>
        </a:p>
      </dgm:t>
    </dgm:pt>
    <dgm:pt modelId="{9FD2399C-AE65-4291-8EA9-86CA9A232216}" type="parTrans" cxnId="{6319C8C6-BA10-4186-BD80-59DEAC9B3B86}">
      <dgm:prSet/>
      <dgm:spPr/>
      <dgm:t>
        <a:bodyPr/>
        <a:lstStyle/>
        <a:p>
          <a:endParaRPr lang="en-US"/>
        </a:p>
      </dgm:t>
    </dgm:pt>
    <dgm:pt modelId="{66EA69E3-8E91-4D75-A596-8D521A1CB4D3}" type="sibTrans" cxnId="{6319C8C6-BA10-4186-BD80-59DEAC9B3B86}">
      <dgm:prSet/>
      <dgm:spPr/>
      <dgm:t>
        <a:bodyPr/>
        <a:lstStyle/>
        <a:p>
          <a:endParaRPr lang="en-US"/>
        </a:p>
      </dgm:t>
    </dgm:pt>
    <dgm:pt modelId="{0D9DC4A6-CF79-4FFE-BA1C-2C9F8DD9457C}">
      <dgm:prSet phldrT="[Text]" phldr="1"/>
      <dgm:spPr/>
      <dgm:t>
        <a:bodyPr/>
        <a:lstStyle/>
        <a:p>
          <a:endParaRPr lang="en-US" dirty="0"/>
        </a:p>
      </dgm:t>
    </dgm:pt>
    <dgm:pt modelId="{84ECC47D-B452-4E84-B4CF-203BF267E1A0}" type="parTrans" cxnId="{F420CDF5-14C5-42BE-AE00-2A8DC87C29FC}">
      <dgm:prSet/>
      <dgm:spPr/>
      <dgm:t>
        <a:bodyPr/>
        <a:lstStyle/>
        <a:p>
          <a:endParaRPr lang="en-US"/>
        </a:p>
      </dgm:t>
    </dgm:pt>
    <dgm:pt modelId="{1FD89143-D225-4B55-B10B-7257F2CEBA50}" type="sibTrans" cxnId="{F420CDF5-14C5-42BE-AE00-2A8DC87C29FC}">
      <dgm:prSet/>
      <dgm:spPr/>
      <dgm:t>
        <a:bodyPr/>
        <a:lstStyle/>
        <a:p>
          <a:endParaRPr lang="en-US"/>
        </a:p>
      </dgm:t>
    </dgm:pt>
    <dgm:pt modelId="{10527D15-1D10-4648-8041-1D019CF8D727}">
      <dgm:prSet phldrT="[Text]"/>
      <dgm:spPr/>
      <dgm:t>
        <a:bodyPr/>
        <a:lstStyle/>
        <a:p>
          <a:endParaRPr lang="en-US" dirty="0"/>
        </a:p>
      </dgm:t>
    </dgm:pt>
    <dgm:pt modelId="{7A8EDF9B-099A-4075-9AF1-F4C6C076B882}" type="parTrans" cxnId="{D2D37DF8-5552-4E2A-86B2-8668C927B128}">
      <dgm:prSet/>
      <dgm:spPr/>
      <dgm:t>
        <a:bodyPr/>
        <a:lstStyle/>
        <a:p>
          <a:endParaRPr lang="en-US"/>
        </a:p>
      </dgm:t>
    </dgm:pt>
    <dgm:pt modelId="{6E0B0DD5-6DB3-4207-ABEF-FEE87C8B5272}" type="sibTrans" cxnId="{D2D37DF8-5552-4E2A-86B2-8668C927B128}">
      <dgm:prSet/>
      <dgm:spPr/>
      <dgm:t>
        <a:bodyPr/>
        <a:lstStyle/>
        <a:p>
          <a:endParaRPr lang="en-US"/>
        </a:p>
      </dgm:t>
    </dgm:pt>
    <dgm:pt modelId="{53677953-F299-4CB4-BE70-D4352F54743A}">
      <dgm:prSet phldrT="[Text]"/>
      <dgm:spPr/>
      <dgm:t>
        <a:bodyPr/>
        <a:lstStyle/>
        <a:p>
          <a:endParaRPr lang="en-US" dirty="0"/>
        </a:p>
      </dgm:t>
    </dgm:pt>
    <dgm:pt modelId="{55430D35-B48C-42E1-9B55-AA7F4E06675B}" type="parTrans" cxnId="{A95CCF9C-6D72-46E5-AA6A-FD997A055896}">
      <dgm:prSet/>
      <dgm:spPr/>
      <dgm:t>
        <a:bodyPr/>
        <a:lstStyle/>
        <a:p>
          <a:endParaRPr lang="en-US"/>
        </a:p>
      </dgm:t>
    </dgm:pt>
    <dgm:pt modelId="{38D1633B-CB03-4794-8501-92D05F1A9B82}" type="sibTrans" cxnId="{A95CCF9C-6D72-46E5-AA6A-FD997A055896}">
      <dgm:prSet/>
      <dgm:spPr/>
      <dgm:t>
        <a:bodyPr/>
        <a:lstStyle/>
        <a:p>
          <a:endParaRPr lang="en-US"/>
        </a:p>
      </dgm:t>
    </dgm:pt>
    <dgm:pt modelId="{067829E2-000E-4617-BC6C-0E1F6F0CC390}">
      <dgm:prSet phldrT="[Text]"/>
      <dgm:spPr/>
      <dgm:t>
        <a:bodyPr/>
        <a:lstStyle/>
        <a:p>
          <a:endParaRPr lang="en-US" dirty="0"/>
        </a:p>
      </dgm:t>
    </dgm:pt>
    <dgm:pt modelId="{D9E00767-2E76-469C-B1F0-3ECE6D7073B7}" type="parTrans" cxnId="{8F78F50C-AF5C-4411-8113-FD17DF7A3D02}">
      <dgm:prSet/>
      <dgm:spPr/>
      <dgm:t>
        <a:bodyPr/>
        <a:lstStyle/>
        <a:p>
          <a:endParaRPr lang="en-US"/>
        </a:p>
      </dgm:t>
    </dgm:pt>
    <dgm:pt modelId="{1D3090D1-CE46-4C4F-9D6D-DAE841F60EA9}" type="sibTrans" cxnId="{8F78F50C-AF5C-4411-8113-FD17DF7A3D02}">
      <dgm:prSet/>
      <dgm:spPr/>
      <dgm:t>
        <a:bodyPr/>
        <a:lstStyle/>
        <a:p>
          <a:endParaRPr lang="en-US"/>
        </a:p>
      </dgm:t>
    </dgm:pt>
    <dgm:pt modelId="{8096C407-E0E1-4A49-BEAF-F1F42E2C3F6C}">
      <dgm:prSet phldrT="[Text]"/>
      <dgm:spPr/>
      <dgm:t>
        <a:bodyPr/>
        <a:lstStyle/>
        <a:p>
          <a:endParaRPr lang="en-US" dirty="0"/>
        </a:p>
      </dgm:t>
    </dgm:pt>
    <dgm:pt modelId="{B5E90D3E-6626-4ABA-A669-B4D25F363CAE}" type="parTrans" cxnId="{33772F40-0C32-42DE-B6A0-D6C5F049FC73}">
      <dgm:prSet/>
      <dgm:spPr/>
      <dgm:t>
        <a:bodyPr/>
        <a:lstStyle/>
        <a:p>
          <a:endParaRPr lang="en-US"/>
        </a:p>
      </dgm:t>
    </dgm:pt>
    <dgm:pt modelId="{D003BFBC-5FCB-402D-BF59-B7C785D11754}" type="sibTrans" cxnId="{33772F40-0C32-42DE-B6A0-D6C5F049FC73}">
      <dgm:prSet/>
      <dgm:spPr/>
      <dgm:t>
        <a:bodyPr/>
        <a:lstStyle/>
        <a:p>
          <a:endParaRPr lang="en-US"/>
        </a:p>
      </dgm:t>
    </dgm:pt>
    <dgm:pt modelId="{B4F42A91-7058-4887-8908-9EB88DC90DEF}">
      <dgm:prSet/>
      <dgm:spPr/>
      <dgm:t>
        <a:bodyPr/>
        <a:lstStyle/>
        <a:p>
          <a:r>
            <a:rPr lang="en-US" b="1" dirty="0" err="1" smtClean="0"/>
            <a:t>Terbentuknya</a:t>
          </a:r>
          <a:r>
            <a:rPr lang="en-US" b="1" dirty="0" smtClean="0"/>
            <a:t> </a:t>
          </a:r>
          <a:r>
            <a:rPr lang="en-US" b="1" dirty="0" err="1" smtClean="0"/>
            <a:t>kualitas</a:t>
          </a:r>
          <a:r>
            <a:rPr lang="en-US" b="1" dirty="0" smtClean="0"/>
            <a:t> air </a:t>
          </a:r>
          <a:r>
            <a:rPr lang="en-US" b="1" dirty="0" err="1" smtClean="0"/>
            <a:t>permukaan</a:t>
          </a:r>
          <a:r>
            <a:rPr lang="en-US" b="1" dirty="0" smtClean="0"/>
            <a:t>, air </a:t>
          </a:r>
          <a:r>
            <a:rPr lang="en-US" b="1" dirty="0" err="1" smtClean="0"/>
            <a:t>tanah</a:t>
          </a:r>
          <a:r>
            <a:rPr lang="en-US" b="1" dirty="0" smtClean="0"/>
            <a:t>, air </a:t>
          </a:r>
          <a:r>
            <a:rPr lang="en-US" b="1" dirty="0" err="1" smtClean="0"/>
            <a:t>laut</a:t>
          </a:r>
          <a:r>
            <a:rPr lang="en-US" b="1" dirty="0" smtClean="0"/>
            <a:t>,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tanah</a:t>
          </a:r>
          <a:r>
            <a:rPr lang="en-US" b="1" dirty="0" smtClean="0"/>
            <a:t> </a:t>
          </a:r>
          <a:r>
            <a:rPr lang="en-US" b="1" dirty="0" err="1" smtClean="0"/>
            <a:t>serta</a:t>
          </a:r>
          <a:r>
            <a:rPr lang="en-US" b="1" dirty="0" smtClean="0"/>
            <a:t> </a:t>
          </a:r>
          <a:r>
            <a:rPr lang="en-US" b="1" dirty="0" err="1" smtClean="0"/>
            <a:t>udara</a:t>
          </a:r>
          <a:r>
            <a:rPr lang="en-US" b="1" dirty="0" smtClean="0"/>
            <a:t> </a:t>
          </a:r>
          <a:r>
            <a:rPr lang="en-US" b="1" dirty="0" err="1" smtClean="0"/>
            <a:t>berdasarkan</a:t>
          </a:r>
          <a:r>
            <a:rPr lang="en-US" b="1" dirty="0" smtClean="0"/>
            <a:t> </a:t>
          </a:r>
          <a:r>
            <a:rPr lang="en-US" b="1" dirty="0" err="1" smtClean="0"/>
            <a:t>standar</a:t>
          </a:r>
          <a:r>
            <a:rPr lang="en-US" b="1" dirty="0" smtClean="0"/>
            <a:t> </a:t>
          </a:r>
          <a:r>
            <a:rPr lang="en-US" b="1" dirty="0" err="1" smtClean="0"/>
            <a:t>baku</a:t>
          </a:r>
          <a:r>
            <a:rPr lang="en-US" b="1" dirty="0" smtClean="0"/>
            <a:t> </a:t>
          </a:r>
          <a:r>
            <a:rPr lang="sv-SE" b="1" dirty="0" smtClean="0"/>
            <a:t>mutu</a:t>
          </a:r>
          <a:endParaRPr lang="en-US" b="1" dirty="0"/>
        </a:p>
      </dgm:t>
    </dgm:pt>
    <dgm:pt modelId="{B7930075-AAA6-4E7B-B2E5-10224B2CDC43}" type="parTrans" cxnId="{0583E6D2-EDBE-4A4C-B57B-4652200B8080}">
      <dgm:prSet/>
      <dgm:spPr/>
      <dgm:t>
        <a:bodyPr/>
        <a:lstStyle/>
        <a:p>
          <a:endParaRPr lang="en-US"/>
        </a:p>
      </dgm:t>
    </dgm:pt>
    <dgm:pt modelId="{EA01026F-7072-4AF8-A8A8-242BAC9EBE39}" type="sibTrans" cxnId="{0583E6D2-EDBE-4A4C-B57B-4652200B8080}">
      <dgm:prSet/>
      <dgm:spPr/>
      <dgm:t>
        <a:bodyPr/>
        <a:lstStyle/>
        <a:p>
          <a:endParaRPr lang="en-US"/>
        </a:p>
      </dgm:t>
    </dgm:pt>
    <dgm:pt modelId="{4083718B-17AC-4384-BCB0-6099E81AB5A5}">
      <dgm:prSet/>
      <dgm:spPr/>
      <dgm:t>
        <a:bodyPr/>
        <a:lstStyle/>
        <a:p>
          <a:r>
            <a:rPr lang="en-US" b="1" dirty="0" err="1" smtClean="0"/>
            <a:t>Terbentuknya</a:t>
          </a:r>
          <a:r>
            <a:rPr lang="en-US" b="1" dirty="0" smtClean="0"/>
            <a:t> </a:t>
          </a:r>
          <a:r>
            <a:rPr lang="en-US" b="1" dirty="0" err="1" smtClean="0"/>
            <a:t>perlindungan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pemulihan</a:t>
          </a:r>
          <a:r>
            <a:rPr lang="en-US" b="1" dirty="0" smtClean="0"/>
            <a:t> </a:t>
          </a:r>
          <a:r>
            <a:rPr lang="en-US" b="1" dirty="0" err="1" smtClean="0"/>
            <a:t>keanekaragaman</a:t>
          </a:r>
          <a:r>
            <a:rPr lang="en-US" b="1" dirty="0" smtClean="0"/>
            <a:t> </a:t>
          </a:r>
          <a:r>
            <a:rPr lang="en-US" b="1" dirty="0" err="1" smtClean="0"/>
            <a:t>hayati</a:t>
          </a:r>
          <a:endParaRPr lang="en-US" b="1" dirty="0"/>
        </a:p>
      </dgm:t>
    </dgm:pt>
    <dgm:pt modelId="{EDA0DF3D-0BBC-49CC-B04D-0E24F6DBE092}" type="parTrans" cxnId="{FD56E359-3C21-4C1B-AD7D-C7F219DAA50F}">
      <dgm:prSet/>
      <dgm:spPr/>
      <dgm:t>
        <a:bodyPr/>
        <a:lstStyle/>
        <a:p>
          <a:endParaRPr lang="en-US"/>
        </a:p>
      </dgm:t>
    </dgm:pt>
    <dgm:pt modelId="{6FEF35F4-D3F4-4846-ACFD-15AF473132E8}" type="sibTrans" cxnId="{FD56E359-3C21-4C1B-AD7D-C7F219DAA50F}">
      <dgm:prSet/>
      <dgm:spPr/>
      <dgm:t>
        <a:bodyPr/>
        <a:lstStyle/>
        <a:p>
          <a:endParaRPr lang="en-US"/>
        </a:p>
      </dgm:t>
    </dgm:pt>
    <dgm:pt modelId="{97B3B553-D7C9-4FC6-B92C-801A71A01AC6}">
      <dgm:prSet/>
      <dgm:spPr/>
      <dgm:t>
        <a:bodyPr/>
        <a:lstStyle/>
        <a:p>
          <a:r>
            <a:rPr lang="en-US" b="1" dirty="0" err="1" smtClean="0"/>
            <a:t>Terbentuknya</a:t>
          </a:r>
          <a:r>
            <a:rPr lang="en-US" b="1" dirty="0" smtClean="0"/>
            <a:t> </a:t>
          </a:r>
          <a:r>
            <a:rPr lang="en-US" b="1" dirty="0" err="1" smtClean="0"/>
            <a:t>stabilitas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keamanan</a:t>
          </a:r>
          <a:r>
            <a:rPr lang="en-US" b="1" dirty="0" smtClean="0"/>
            <a:t> </a:t>
          </a:r>
          <a:r>
            <a:rPr lang="en-US" b="1" dirty="0" err="1" smtClean="0"/>
            <a:t>lahan</a:t>
          </a:r>
          <a:r>
            <a:rPr lang="en-US" b="1" dirty="0" smtClean="0"/>
            <a:t> </a:t>
          </a:r>
          <a:r>
            <a:rPr lang="en-US" b="1" dirty="0" err="1" smtClean="0"/>
            <a:t>reklamasi</a:t>
          </a:r>
          <a:r>
            <a:rPr lang="en-US" b="1" dirty="0" smtClean="0"/>
            <a:t> </a:t>
          </a:r>
          <a:r>
            <a:rPr lang="en-US" b="1" dirty="0" err="1" smtClean="0"/>
            <a:t>tambang</a:t>
          </a:r>
          <a:r>
            <a:rPr lang="en-US" b="1" dirty="0" smtClean="0"/>
            <a:t>, </a:t>
          </a:r>
          <a:r>
            <a:rPr lang="en-US" b="1" dirty="0" err="1" smtClean="0"/>
            <a:t>bekas</a:t>
          </a:r>
          <a:r>
            <a:rPr lang="en-US" b="1" dirty="0" smtClean="0"/>
            <a:t> </a:t>
          </a:r>
          <a:r>
            <a:rPr lang="en-US" b="1" dirty="0" err="1" smtClean="0"/>
            <a:t>timbunan</a:t>
          </a:r>
          <a:r>
            <a:rPr lang="en-US" b="1" dirty="0" smtClean="0"/>
            <a:t> </a:t>
          </a:r>
          <a:r>
            <a:rPr lang="sv-SE" b="1" dirty="0" smtClean="0"/>
            <a:t>batuan penutup dan kolam tailing</a:t>
          </a:r>
          <a:endParaRPr lang="en-US" b="1" dirty="0"/>
        </a:p>
      </dgm:t>
    </dgm:pt>
    <dgm:pt modelId="{3CB2E307-A470-439A-AB3B-8C3092C2D5DA}" type="parTrans" cxnId="{F9925E51-694D-4AD0-9DC3-B5C966E8B789}">
      <dgm:prSet/>
      <dgm:spPr/>
      <dgm:t>
        <a:bodyPr/>
        <a:lstStyle/>
        <a:p>
          <a:endParaRPr lang="en-US"/>
        </a:p>
      </dgm:t>
    </dgm:pt>
    <dgm:pt modelId="{4482C52F-865E-4ACC-BB40-85325F4A8DD1}" type="sibTrans" cxnId="{F9925E51-694D-4AD0-9DC3-B5C966E8B789}">
      <dgm:prSet/>
      <dgm:spPr/>
      <dgm:t>
        <a:bodyPr/>
        <a:lstStyle/>
        <a:p>
          <a:endParaRPr lang="en-US"/>
        </a:p>
      </dgm:t>
    </dgm:pt>
    <dgm:pt modelId="{C1B25FCE-D376-4766-984F-57E6D0971C2F}">
      <dgm:prSet/>
      <dgm:spPr/>
      <dgm:t>
        <a:bodyPr/>
        <a:lstStyle/>
        <a:p>
          <a:r>
            <a:rPr lang="en-US" b="1" dirty="0" err="1" smtClean="0"/>
            <a:t>Terdapatnya</a:t>
          </a:r>
          <a:r>
            <a:rPr lang="en-US" b="1" dirty="0" smtClean="0"/>
            <a:t> </a:t>
          </a:r>
          <a:r>
            <a:rPr lang="en-US" b="1" dirty="0" err="1" smtClean="0"/>
            <a:t>manfaat</a:t>
          </a:r>
          <a:r>
            <a:rPr lang="en-US" b="1" dirty="0" smtClean="0"/>
            <a:t> </a:t>
          </a:r>
          <a:r>
            <a:rPr lang="en-US" b="1" dirty="0" err="1" smtClean="0"/>
            <a:t>ekonomi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lingkungan</a:t>
          </a:r>
          <a:r>
            <a:rPr lang="en-US" b="1" dirty="0" smtClean="0"/>
            <a:t> </a:t>
          </a:r>
          <a:r>
            <a:rPr lang="en-US" b="1" dirty="0" err="1" smtClean="0"/>
            <a:t>lahan</a:t>
          </a:r>
          <a:r>
            <a:rPr lang="en-US" b="1" dirty="0" smtClean="0"/>
            <a:t> </a:t>
          </a:r>
          <a:r>
            <a:rPr lang="en-US" b="1" dirty="0" err="1" smtClean="0"/>
            <a:t>bekas</a:t>
          </a:r>
          <a:r>
            <a:rPr lang="en-US" b="1" dirty="0" smtClean="0"/>
            <a:t> </a:t>
          </a:r>
          <a:r>
            <a:rPr lang="en-US" b="1" dirty="0" err="1" smtClean="0"/>
            <a:t>tambang</a:t>
          </a:r>
          <a:r>
            <a:rPr lang="en-US" b="1" dirty="0" smtClean="0"/>
            <a:t> </a:t>
          </a:r>
          <a:r>
            <a:rPr lang="en-US" b="1" dirty="0" err="1" smtClean="0"/>
            <a:t>sesuai</a:t>
          </a:r>
          <a:r>
            <a:rPr lang="en-US" b="1" dirty="0" smtClean="0"/>
            <a:t> </a:t>
          </a:r>
          <a:r>
            <a:rPr lang="en-US" b="1" dirty="0" err="1" smtClean="0"/>
            <a:t>dengan</a:t>
          </a:r>
          <a:r>
            <a:rPr lang="en-US" b="1" dirty="0" smtClean="0"/>
            <a:t> </a:t>
          </a:r>
          <a:r>
            <a:rPr lang="en-US" b="1" dirty="0" err="1" smtClean="0"/>
            <a:t>peruntukannya</a:t>
          </a:r>
          <a:endParaRPr lang="en-US" b="1" dirty="0"/>
        </a:p>
      </dgm:t>
    </dgm:pt>
    <dgm:pt modelId="{9937BE51-26F6-402D-8EA8-E466BB537CA5}" type="parTrans" cxnId="{BB88DD7B-FC90-4771-8AF7-FDAB569787A2}">
      <dgm:prSet/>
      <dgm:spPr/>
      <dgm:t>
        <a:bodyPr/>
        <a:lstStyle/>
        <a:p>
          <a:endParaRPr lang="en-US"/>
        </a:p>
      </dgm:t>
    </dgm:pt>
    <dgm:pt modelId="{058F6805-DF7B-42E2-ADCB-B11964F773E4}" type="sibTrans" cxnId="{BB88DD7B-FC90-4771-8AF7-FDAB569787A2}">
      <dgm:prSet/>
      <dgm:spPr/>
      <dgm:t>
        <a:bodyPr/>
        <a:lstStyle/>
        <a:p>
          <a:endParaRPr lang="en-US"/>
        </a:p>
      </dgm:t>
    </dgm:pt>
    <dgm:pt modelId="{FD019C38-3D8E-4FC8-A573-F129F7C69FCE}">
      <dgm:prSet/>
      <dgm:spPr/>
      <dgm:t>
        <a:bodyPr/>
        <a:lstStyle/>
        <a:p>
          <a:r>
            <a:rPr lang="en-US" b="1" dirty="0" err="1" smtClean="0"/>
            <a:t>Terdapatnya</a:t>
          </a:r>
          <a:r>
            <a:rPr lang="en-US" b="1" dirty="0" smtClean="0"/>
            <a:t> </a:t>
          </a:r>
          <a:r>
            <a:rPr lang="en-US" b="1" dirty="0" err="1" smtClean="0"/>
            <a:t>Pengembangan</a:t>
          </a:r>
          <a:r>
            <a:rPr lang="en-US" b="1" dirty="0" smtClean="0"/>
            <a:t> </a:t>
          </a:r>
          <a:r>
            <a:rPr lang="en-US" b="1" dirty="0" err="1" smtClean="0"/>
            <a:t>nilai-nilai</a:t>
          </a:r>
          <a:r>
            <a:rPr lang="en-US" b="1" dirty="0" smtClean="0"/>
            <a:t> </a:t>
          </a:r>
          <a:r>
            <a:rPr lang="en-US" b="1" dirty="0" err="1" smtClean="0"/>
            <a:t>sosial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budaya</a:t>
          </a:r>
          <a:r>
            <a:rPr lang="en-US" b="1" dirty="0" smtClean="0"/>
            <a:t> </a:t>
          </a:r>
          <a:r>
            <a:rPr lang="en-US" b="1" dirty="0" err="1" smtClean="0"/>
            <a:t>setempat</a:t>
          </a:r>
          <a:endParaRPr lang="en-US" b="1" dirty="0"/>
        </a:p>
      </dgm:t>
    </dgm:pt>
    <dgm:pt modelId="{B6BA7697-BA8B-44B9-B31C-013916A13FCC}" type="parTrans" cxnId="{44BFEDD8-E71F-44FC-B6F6-EED9133E26EE}">
      <dgm:prSet/>
      <dgm:spPr/>
      <dgm:t>
        <a:bodyPr/>
        <a:lstStyle/>
        <a:p>
          <a:endParaRPr lang="en-US"/>
        </a:p>
      </dgm:t>
    </dgm:pt>
    <dgm:pt modelId="{A00440F8-B45E-4E1A-86A5-C404AC8F3CF0}" type="sibTrans" cxnId="{44BFEDD8-E71F-44FC-B6F6-EED9133E26EE}">
      <dgm:prSet/>
      <dgm:spPr/>
      <dgm:t>
        <a:bodyPr/>
        <a:lstStyle/>
        <a:p>
          <a:endParaRPr lang="en-US"/>
        </a:p>
      </dgm:t>
    </dgm:pt>
    <dgm:pt modelId="{A37F45DF-C7F4-4AC4-AD1F-EB888B08D74D}">
      <dgm:prSet/>
      <dgm:spPr/>
      <dgm:t>
        <a:bodyPr/>
        <a:lstStyle/>
        <a:p>
          <a:r>
            <a:rPr lang="en-US" b="1" dirty="0" err="1" smtClean="0"/>
            <a:t>Terbentuknya</a:t>
          </a:r>
          <a:r>
            <a:rPr lang="en-US" b="1" dirty="0" smtClean="0"/>
            <a:t> </a:t>
          </a:r>
          <a:r>
            <a:rPr lang="en-US" b="1" dirty="0" err="1" smtClean="0"/>
            <a:t>kondisi</a:t>
          </a:r>
          <a:r>
            <a:rPr lang="en-US" b="1" dirty="0" smtClean="0"/>
            <a:t> </a:t>
          </a:r>
          <a:r>
            <a:rPr lang="en-US" b="1" dirty="0" err="1" smtClean="0"/>
            <a:t>perlindungan</a:t>
          </a:r>
          <a:r>
            <a:rPr lang="en-US" b="1" dirty="0" smtClean="0"/>
            <a:t> </a:t>
          </a:r>
          <a:r>
            <a:rPr lang="en-US" b="1" dirty="0" err="1" smtClean="0"/>
            <a:t>kuantitas</a:t>
          </a:r>
          <a:r>
            <a:rPr lang="en-US" b="1" dirty="0" smtClean="0"/>
            <a:t> air </a:t>
          </a:r>
          <a:r>
            <a:rPr lang="en-US" b="1" dirty="0" err="1" smtClean="0"/>
            <a:t>tanah</a:t>
          </a:r>
          <a:endParaRPr lang="en-US" b="1" dirty="0"/>
        </a:p>
      </dgm:t>
    </dgm:pt>
    <dgm:pt modelId="{A01DB1F8-28C0-47BA-9EAF-9D1C66F682C5}" type="parTrans" cxnId="{CF06B608-E4FA-4B47-B6C7-A946273FB2D5}">
      <dgm:prSet/>
      <dgm:spPr/>
      <dgm:t>
        <a:bodyPr/>
        <a:lstStyle/>
        <a:p>
          <a:endParaRPr lang="en-US"/>
        </a:p>
      </dgm:t>
    </dgm:pt>
    <dgm:pt modelId="{0A428313-721C-40DD-B76D-3CC49E861FA6}" type="sibTrans" cxnId="{CF06B608-E4FA-4B47-B6C7-A946273FB2D5}">
      <dgm:prSet/>
      <dgm:spPr/>
      <dgm:t>
        <a:bodyPr/>
        <a:lstStyle/>
        <a:p>
          <a:endParaRPr lang="en-US"/>
        </a:p>
      </dgm:t>
    </dgm:pt>
    <dgm:pt modelId="{5F914728-C01F-4AC7-BCEE-019B75830EAB}" type="pres">
      <dgm:prSet presAssocID="{FFA9BC73-E01B-4C73-99BC-490ADBC413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6F6553-9054-44CA-A797-760DE70CF3D5}" type="pres">
      <dgm:prSet presAssocID="{6EC9E032-3C93-4577-A3A1-6277FE77A174}" presName="composite" presStyleCnt="0"/>
      <dgm:spPr/>
    </dgm:pt>
    <dgm:pt modelId="{6E07D1FA-3B96-432C-AC87-342D429F7020}" type="pres">
      <dgm:prSet presAssocID="{6EC9E032-3C93-4577-A3A1-6277FE77A17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57B9-AABB-45BA-A055-CF69CAED3D85}" type="pres">
      <dgm:prSet presAssocID="{6EC9E032-3C93-4577-A3A1-6277FE77A17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2A34-FB93-45D5-BF24-8782A437D03D}" type="pres">
      <dgm:prSet presAssocID="{66EA69E3-8E91-4D75-A596-8D521A1CB4D3}" presName="sp" presStyleCnt="0"/>
      <dgm:spPr/>
    </dgm:pt>
    <dgm:pt modelId="{0AB26224-4FE9-4DA9-AEB1-782EA5BFF34A}" type="pres">
      <dgm:prSet presAssocID="{0D9DC4A6-CF79-4FFE-BA1C-2C9F8DD9457C}" presName="composite" presStyleCnt="0"/>
      <dgm:spPr/>
    </dgm:pt>
    <dgm:pt modelId="{3CA3DDE9-1739-4B86-BDC5-297F141F6AA1}" type="pres">
      <dgm:prSet presAssocID="{0D9DC4A6-CF79-4FFE-BA1C-2C9F8DD9457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B0471-7CA0-4B30-86DA-0A72EB3A5626}" type="pres">
      <dgm:prSet presAssocID="{0D9DC4A6-CF79-4FFE-BA1C-2C9F8DD9457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38880-16B8-460B-A9BE-A905CE7E1E5E}" type="pres">
      <dgm:prSet presAssocID="{1FD89143-D225-4B55-B10B-7257F2CEBA50}" presName="sp" presStyleCnt="0"/>
      <dgm:spPr/>
    </dgm:pt>
    <dgm:pt modelId="{03D2440F-5943-4AA4-8F0D-DB82D24BD796}" type="pres">
      <dgm:prSet presAssocID="{10527D15-1D10-4648-8041-1D019CF8D727}" presName="composite" presStyleCnt="0"/>
      <dgm:spPr/>
    </dgm:pt>
    <dgm:pt modelId="{D1354E2C-84E1-4B78-A427-95EA8455D9C3}" type="pres">
      <dgm:prSet presAssocID="{10527D15-1D10-4648-8041-1D019CF8D72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6A8C1-D99C-4D0D-B988-08F51E2D7301}" type="pres">
      <dgm:prSet presAssocID="{10527D15-1D10-4648-8041-1D019CF8D72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81188-E479-4B3C-B82C-338EEEA31954}" type="pres">
      <dgm:prSet presAssocID="{6E0B0DD5-6DB3-4207-ABEF-FEE87C8B5272}" presName="sp" presStyleCnt="0"/>
      <dgm:spPr/>
    </dgm:pt>
    <dgm:pt modelId="{5592BBEC-28DA-436B-BA1C-F3BC71CA82F5}" type="pres">
      <dgm:prSet presAssocID="{067829E2-000E-4617-BC6C-0E1F6F0CC390}" presName="composite" presStyleCnt="0"/>
      <dgm:spPr/>
    </dgm:pt>
    <dgm:pt modelId="{693C6B7E-8453-496A-9D6B-40A5023A3785}" type="pres">
      <dgm:prSet presAssocID="{067829E2-000E-4617-BC6C-0E1F6F0CC39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45A26-BBB9-4612-940E-EED4BC092642}" type="pres">
      <dgm:prSet presAssocID="{067829E2-000E-4617-BC6C-0E1F6F0CC390}" presName="descendantText" presStyleLbl="alignAcc1" presStyleIdx="3" presStyleCnt="6" custLinFactNeighborX="17" custLinFactNeighborY="1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68389-B044-49FE-BEA3-4EDB682E4495}" type="pres">
      <dgm:prSet presAssocID="{1D3090D1-CE46-4C4F-9D6D-DAE841F60EA9}" presName="sp" presStyleCnt="0"/>
      <dgm:spPr/>
    </dgm:pt>
    <dgm:pt modelId="{CCA16640-2DE8-4308-B3B6-0289ECE21FE8}" type="pres">
      <dgm:prSet presAssocID="{8096C407-E0E1-4A49-BEAF-F1F42E2C3F6C}" presName="composite" presStyleCnt="0"/>
      <dgm:spPr/>
    </dgm:pt>
    <dgm:pt modelId="{1177DA65-333B-460E-9C8B-90B861FA383E}" type="pres">
      <dgm:prSet presAssocID="{8096C407-E0E1-4A49-BEAF-F1F42E2C3F6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3242E-9532-46E7-9919-81650B3B9297}" type="pres">
      <dgm:prSet presAssocID="{8096C407-E0E1-4A49-BEAF-F1F42E2C3F6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6590D-B083-49B1-9463-4E2EC776224F}" type="pres">
      <dgm:prSet presAssocID="{D003BFBC-5FCB-402D-BF59-B7C785D11754}" presName="sp" presStyleCnt="0"/>
      <dgm:spPr/>
    </dgm:pt>
    <dgm:pt modelId="{ABBC47A0-45E5-4B4B-8075-021152D499B9}" type="pres">
      <dgm:prSet presAssocID="{53677953-F299-4CB4-BE70-D4352F54743A}" presName="composite" presStyleCnt="0"/>
      <dgm:spPr/>
    </dgm:pt>
    <dgm:pt modelId="{C510684C-7114-4F7E-84EB-ECAEBC59875F}" type="pres">
      <dgm:prSet presAssocID="{53677953-F299-4CB4-BE70-D4352F54743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3EC80-2199-480E-871B-2BBDD02FFB1D}" type="pres">
      <dgm:prSet presAssocID="{53677953-F299-4CB4-BE70-D4352F54743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7D2E3-DF89-408B-9BF4-4A0BA5F2BDD1}" type="presOf" srcId="{FFA9BC73-E01B-4C73-99BC-490ADBC41311}" destId="{5F914728-C01F-4AC7-BCEE-019B75830EAB}" srcOrd="0" destOrd="0" presId="urn:microsoft.com/office/officeart/2005/8/layout/chevron2"/>
    <dgm:cxn modelId="{FD56E359-3C21-4C1B-AD7D-C7F219DAA50F}" srcId="{0D9DC4A6-CF79-4FFE-BA1C-2C9F8DD9457C}" destId="{4083718B-17AC-4384-BCB0-6099E81AB5A5}" srcOrd="0" destOrd="0" parTransId="{EDA0DF3D-0BBC-49CC-B04D-0E24F6DBE092}" sibTransId="{6FEF35F4-D3F4-4846-ACFD-15AF473132E8}"/>
    <dgm:cxn modelId="{33772F40-0C32-42DE-B6A0-D6C5F049FC73}" srcId="{FFA9BC73-E01B-4C73-99BC-490ADBC41311}" destId="{8096C407-E0E1-4A49-BEAF-F1F42E2C3F6C}" srcOrd="4" destOrd="0" parTransId="{B5E90D3E-6626-4ABA-A669-B4D25F363CAE}" sibTransId="{D003BFBC-5FCB-402D-BF59-B7C785D11754}"/>
    <dgm:cxn modelId="{6365D4FB-F578-4D51-8A1F-F2FCC21175EF}" type="presOf" srcId="{A37F45DF-C7F4-4AC4-AD1F-EB888B08D74D}" destId="{0A63EC80-2199-480E-871B-2BBDD02FFB1D}" srcOrd="0" destOrd="0" presId="urn:microsoft.com/office/officeart/2005/8/layout/chevron2"/>
    <dgm:cxn modelId="{BB88DD7B-FC90-4771-8AF7-FDAB569787A2}" srcId="{067829E2-000E-4617-BC6C-0E1F6F0CC390}" destId="{C1B25FCE-D376-4766-984F-57E6D0971C2F}" srcOrd="0" destOrd="0" parTransId="{9937BE51-26F6-402D-8EA8-E466BB537CA5}" sibTransId="{058F6805-DF7B-42E2-ADCB-B11964F773E4}"/>
    <dgm:cxn modelId="{44BFEDD8-E71F-44FC-B6F6-EED9133E26EE}" srcId="{8096C407-E0E1-4A49-BEAF-F1F42E2C3F6C}" destId="{FD019C38-3D8E-4FC8-A573-F129F7C69FCE}" srcOrd="0" destOrd="0" parTransId="{B6BA7697-BA8B-44B9-B31C-013916A13FCC}" sibTransId="{A00440F8-B45E-4E1A-86A5-C404AC8F3CF0}"/>
    <dgm:cxn modelId="{F420CDF5-14C5-42BE-AE00-2A8DC87C29FC}" srcId="{FFA9BC73-E01B-4C73-99BC-490ADBC41311}" destId="{0D9DC4A6-CF79-4FFE-BA1C-2C9F8DD9457C}" srcOrd="1" destOrd="0" parTransId="{84ECC47D-B452-4E84-B4CF-203BF267E1A0}" sibTransId="{1FD89143-D225-4B55-B10B-7257F2CEBA50}"/>
    <dgm:cxn modelId="{FC5CDEE1-B5B1-418E-A76A-758E87BF7663}" type="presOf" srcId="{4083718B-17AC-4384-BCB0-6099E81AB5A5}" destId="{9B5B0471-7CA0-4B30-86DA-0A72EB3A5626}" srcOrd="0" destOrd="0" presId="urn:microsoft.com/office/officeart/2005/8/layout/chevron2"/>
    <dgm:cxn modelId="{8F78F50C-AF5C-4411-8113-FD17DF7A3D02}" srcId="{FFA9BC73-E01B-4C73-99BC-490ADBC41311}" destId="{067829E2-000E-4617-BC6C-0E1F6F0CC390}" srcOrd="3" destOrd="0" parTransId="{D9E00767-2E76-469C-B1F0-3ECE6D7073B7}" sibTransId="{1D3090D1-CE46-4C4F-9D6D-DAE841F60EA9}"/>
    <dgm:cxn modelId="{D67206E3-1E6C-4CF2-ADFA-A9C8CAAB17AB}" type="presOf" srcId="{C1B25FCE-D376-4766-984F-57E6D0971C2F}" destId="{87345A26-BBB9-4612-940E-EED4BC092642}" srcOrd="0" destOrd="0" presId="urn:microsoft.com/office/officeart/2005/8/layout/chevron2"/>
    <dgm:cxn modelId="{A95CCF9C-6D72-46E5-AA6A-FD997A055896}" srcId="{FFA9BC73-E01B-4C73-99BC-490ADBC41311}" destId="{53677953-F299-4CB4-BE70-D4352F54743A}" srcOrd="5" destOrd="0" parTransId="{55430D35-B48C-42E1-9B55-AA7F4E06675B}" sibTransId="{38D1633B-CB03-4794-8501-92D05F1A9B82}"/>
    <dgm:cxn modelId="{B3293759-D155-4213-9158-DD8E0F2F55DC}" type="presOf" srcId="{0D9DC4A6-CF79-4FFE-BA1C-2C9F8DD9457C}" destId="{3CA3DDE9-1739-4B86-BDC5-297F141F6AA1}" srcOrd="0" destOrd="0" presId="urn:microsoft.com/office/officeart/2005/8/layout/chevron2"/>
    <dgm:cxn modelId="{047B3852-AC3D-4F93-B47A-86EDAE0B4C68}" type="presOf" srcId="{8096C407-E0E1-4A49-BEAF-F1F42E2C3F6C}" destId="{1177DA65-333B-460E-9C8B-90B861FA383E}" srcOrd="0" destOrd="0" presId="urn:microsoft.com/office/officeart/2005/8/layout/chevron2"/>
    <dgm:cxn modelId="{1B6E6884-129F-4C8E-B5E0-293F14FAF5E7}" type="presOf" srcId="{6EC9E032-3C93-4577-A3A1-6277FE77A174}" destId="{6E07D1FA-3B96-432C-AC87-342D429F7020}" srcOrd="0" destOrd="0" presId="urn:microsoft.com/office/officeart/2005/8/layout/chevron2"/>
    <dgm:cxn modelId="{8D20330B-FB65-44D7-8CDA-47E7AE79B9ED}" type="presOf" srcId="{FD019C38-3D8E-4FC8-A573-F129F7C69FCE}" destId="{1183242E-9532-46E7-9919-81650B3B9297}" srcOrd="0" destOrd="0" presId="urn:microsoft.com/office/officeart/2005/8/layout/chevron2"/>
    <dgm:cxn modelId="{F4F765C0-EB1F-4D3B-BC76-BF23930146DA}" type="presOf" srcId="{97B3B553-D7C9-4FC6-B92C-801A71A01AC6}" destId="{CA56A8C1-D99C-4D0D-B988-08F51E2D7301}" srcOrd="0" destOrd="0" presId="urn:microsoft.com/office/officeart/2005/8/layout/chevron2"/>
    <dgm:cxn modelId="{F9925E51-694D-4AD0-9DC3-B5C966E8B789}" srcId="{10527D15-1D10-4648-8041-1D019CF8D727}" destId="{97B3B553-D7C9-4FC6-B92C-801A71A01AC6}" srcOrd="0" destOrd="0" parTransId="{3CB2E307-A470-439A-AB3B-8C3092C2D5DA}" sibTransId="{4482C52F-865E-4ACC-BB40-85325F4A8DD1}"/>
    <dgm:cxn modelId="{D2D37DF8-5552-4E2A-86B2-8668C927B128}" srcId="{FFA9BC73-E01B-4C73-99BC-490ADBC41311}" destId="{10527D15-1D10-4648-8041-1D019CF8D727}" srcOrd="2" destOrd="0" parTransId="{7A8EDF9B-099A-4075-9AF1-F4C6C076B882}" sibTransId="{6E0B0DD5-6DB3-4207-ABEF-FEE87C8B5272}"/>
    <dgm:cxn modelId="{96244965-9CB0-4C32-9BBD-F26E0381F09B}" type="presOf" srcId="{10527D15-1D10-4648-8041-1D019CF8D727}" destId="{D1354E2C-84E1-4B78-A427-95EA8455D9C3}" srcOrd="0" destOrd="0" presId="urn:microsoft.com/office/officeart/2005/8/layout/chevron2"/>
    <dgm:cxn modelId="{6C49EB04-A546-406A-9C09-AC16994B2418}" type="presOf" srcId="{B4F42A91-7058-4887-8908-9EB88DC90DEF}" destId="{C9BF57B9-AABB-45BA-A055-CF69CAED3D85}" srcOrd="0" destOrd="0" presId="urn:microsoft.com/office/officeart/2005/8/layout/chevron2"/>
    <dgm:cxn modelId="{CF06B608-E4FA-4B47-B6C7-A946273FB2D5}" srcId="{53677953-F299-4CB4-BE70-D4352F54743A}" destId="{A37F45DF-C7F4-4AC4-AD1F-EB888B08D74D}" srcOrd="0" destOrd="0" parTransId="{A01DB1F8-28C0-47BA-9EAF-9D1C66F682C5}" sibTransId="{0A428313-721C-40DD-B76D-3CC49E861FA6}"/>
    <dgm:cxn modelId="{36999C30-2BA6-4C94-8538-89CB4B5CAB0E}" type="presOf" srcId="{067829E2-000E-4617-BC6C-0E1F6F0CC390}" destId="{693C6B7E-8453-496A-9D6B-40A5023A3785}" srcOrd="0" destOrd="0" presId="urn:microsoft.com/office/officeart/2005/8/layout/chevron2"/>
    <dgm:cxn modelId="{CBA59BDB-497A-4696-A12A-2D1AC5A4659E}" type="presOf" srcId="{53677953-F299-4CB4-BE70-D4352F54743A}" destId="{C510684C-7114-4F7E-84EB-ECAEBC59875F}" srcOrd="0" destOrd="0" presId="urn:microsoft.com/office/officeart/2005/8/layout/chevron2"/>
    <dgm:cxn modelId="{6319C8C6-BA10-4186-BD80-59DEAC9B3B86}" srcId="{FFA9BC73-E01B-4C73-99BC-490ADBC41311}" destId="{6EC9E032-3C93-4577-A3A1-6277FE77A174}" srcOrd="0" destOrd="0" parTransId="{9FD2399C-AE65-4291-8EA9-86CA9A232216}" sibTransId="{66EA69E3-8E91-4D75-A596-8D521A1CB4D3}"/>
    <dgm:cxn modelId="{0583E6D2-EDBE-4A4C-B57B-4652200B8080}" srcId="{6EC9E032-3C93-4577-A3A1-6277FE77A174}" destId="{B4F42A91-7058-4887-8908-9EB88DC90DEF}" srcOrd="0" destOrd="0" parTransId="{B7930075-AAA6-4E7B-B2E5-10224B2CDC43}" sibTransId="{EA01026F-7072-4AF8-A8A8-242BAC9EBE39}"/>
    <dgm:cxn modelId="{987210CE-8877-4E35-B560-5CA611610154}" type="presParOf" srcId="{5F914728-C01F-4AC7-BCEE-019B75830EAB}" destId="{666F6553-9054-44CA-A797-760DE70CF3D5}" srcOrd="0" destOrd="0" presId="urn:microsoft.com/office/officeart/2005/8/layout/chevron2"/>
    <dgm:cxn modelId="{78A76D91-2EB2-4261-A593-1B2FAA9768ED}" type="presParOf" srcId="{666F6553-9054-44CA-A797-760DE70CF3D5}" destId="{6E07D1FA-3B96-432C-AC87-342D429F7020}" srcOrd="0" destOrd="0" presId="urn:microsoft.com/office/officeart/2005/8/layout/chevron2"/>
    <dgm:cxn modelId="{05DFDA54-3AA6-40C3-ADC7-55588ACF012C}" type="presParOf" srcId="{666F6553-9054-44CA-A797-760DE70CF3D5}" destId="{C9BF57B9-AABB-45BA-A055-CF69CAED3D85}" srcOrd="1" destOrd="0" presId="urn:microsoft.com/office/officeart/2005/8/layout/chevron2"/>
    <dgm:cxn modelId="{84CD4FC3-C6DA-4ECA-A707-2C6F11188599}" type="presParOf" srcId="{5F914728-C01F-4AC7-BCEE-019B75830EAB}" destId="{9AD12A34-FB93-45D5-BF24-8782A437D03D}" srcOrd="1" destOrd="0" presId="urn:microsoft.com/office/officeart/2005/8/layout/chevron2"/>
    <dgm:cxn modelId="{D5E5220E-4903-4BCE-BEF2-368BF0D426FF}" type="presParOf" srcId="{5F914728-C01F-4AC7-BCEE-019B75830EAB}" destId="{0AB26224-4FE9-4DA9-AEB1-782EA5BFF34A}" srcOrd="2" destOrd="0" presId="urn:microsoft.com/office/officeart/2005/8/layout/chevron2"/>
    <dgm:cxn modelId="{8EFF87E1-4CF6-4D6C-A9D6-98404451B9E7}" type="presParOf" srcId="{0AB26224-4FE9-4DA9-AEB1-782EA5BFF34A}" destId="{3CA3DDE9-1739-4B86-BDC5-297F141F6AA1}" srcOrd="0" destOrd="0" presId="urn:microsoft.com/office/officeart/2005/8/layout/chevron2"/>
    <dgm:cxn modelId="{F889AA86-1C44-40B4-B017-5253C3E2FAF3}" type="presParOf" srcId="{0AB26224-4FE9-4DA9-AEB1-782EA5BFF34A}" destId="{9B5B0471-7CA0-4B30-86DA-0A72EB3A5626}" srcOrd="1" destOrd="0" presId="urn:microsoft.com/office/officeart/2005/8/layout/chevron2"/>
    <dgm:cxn modelId="{C85D119A-9D40-4C4C-BE4D-2BB60968058A}" type="presParOf" srcId="{5F914728-C01F-4AC7-BCEE-019B75830EAB}" destId="{92938880-16B8-460B-A9BE-A905CE7E1E5E}" srcOrd="3" destOrd="0" presId="urn:microsoft.com/office/officeart/2005/8/layout/chevron2"/>
    <dgm:cxn modelId="{A57CE130-56FA-4F0C-A2F1-8D52E47AC113}" type="presParOf" srcId="{5F914728-C01F-4AC7-BCEE-019B75830EAB}" destId="{03D2440F-5943-4AA4-8F0D-DB82D24BD796}" srcOrd="4" destOrd="0" presId="urn:microsoft.com/office/officeart/2005/8/layout/chevron2"/>
    <dgm:cxn modelId="{A6997204-0030-4E65-A337-3C92CD81F064}" type="presParOf" srcId="{03D2440F-5943-4AA4-8F0D-DB82D24BD796}" destId="{D1354E2C-84E1-4B78-A427-95EA8455D9C3}" srcOrd="0" destOrd="0" presId="urn:microsoft.com/office/officeart/2005/8/layout/chevron2"/>
    <dgm:cxn modelId="{E0EEA8E1-CD2E-432C-A8E8-4CC8705153BC}" type="presParOf" srcId="{03D2440F-5943-4AA4-8F0D-DB82D24BD796}" destId="{CA56A8C1-D99C-4D0D-B988-08F51E2D7301}" srcOrd="1" destOrd="0" presId="urn:microsoft.com/office/officeart/2005/8/layout/chevron2"/>
    <dgm:cxn modelId="{622F8E84-6105-45DA-B8AB-778FF8FF1451}" type="presParOf" srcId="{5F914728-C01F-4AC7-BCEE-019B75830EAB}" destId="{0B381188-E479-4B3C-B82C-338EEEA31954}" srcOrd="5" destOrd="0" presId="urn:microsoft.com/office/officeart/2005/8/layout/chevron2"/>
    <dgm:cxn modelId="{7F169623-D955-47CF-9E80-B5E80CA488C2}" type="presParOf" srcId="{5F914728-C01F-4AC7-BCEE-019B75830EAB}" destId="{5592BBEC-28DA-436B-BA1C-F3BC71CA82F5}" srcOrd="6" destOrd="0" presId="urn:microsoft.com/office/officeart/2005/8/layout/chevron2"/>
    <dgm:cxn modelId="{55D36A71-D8A7-4219-8230-3ABD7E89DD6D}" type="presParOf" srcId="{5592BBEC-28DA-436B-BA1C-F3BC71CA82F5}" destId="{693C6B7E-8453-496A-9D6B-40A5023A3785}" srcOrd="0" destOrd="0" presId="urn:microsoft.com/office/officeart/2005/8/layout/chevron2"/>
    <dgm:cxn modelId="{4224EDF1-84C5-415B-A777-A389528AAC96}" type="presParOf" srcId="{5592BBEC-28DA-436B-BA1C-F3BC71CA82F5}" destId="{87345A26-BBB9-4612-940E-EED4BC092642}" srcOrd="1" destOrd="0" presId="urn:microsoft.com/office/officeart/2005/8/layout/chevron2"/>
    <dgm:cxn modelId="{4A8850A3-D16B-45CE-A3B1-9F4A1D5045DB}" type="presParOf" srcId="{5F914728-C01F-4AC7-BCEE-019B75830EAB}" destId="{E8D68389-B044-49FE-BEA3-4EDB682E4495}" srcOrd="7" destOrd="0" presId="urn:microsoft.com/office/officeart/2005/8/layout/chevron2"/>
    <dgm:cxn modelId="{EF6E4E8B-7D85-4E41-9216-6567A674DE1F}" type="presParOf" srcId="{5F914728-C01F-4AC7-BCEE-019B75830EAB}" destId="{CCA16640-2DE8-4308-B3B6-0289ECE21FE8}" srcOrd="8" destOrd="0" presId="urn:microsoft.com/office/officeart/2005/8/layout/chevron2"/>
    <dgm:cxn modelId="{07E65E43-FCCF-45D2-94BC-A7AD61DB9427}" type="presParOf" srcId="{CCA16640-2DE8-4308-B3B6-0289ECE21FE8}" destId="{1177DA65-333B-460E-9C8B-90B861FA383E}" srcOrd="0" destOrd="0" presId="urn:microsoft.com/office/officeart/2005/8/layout/chevron2"/>
    <dgm:cxn modelId="{EB9D8496-93DC-49EE-8B72-37EF617AD7DB}" type="presParOf" srcId="{CCA16640-2DE8-4308-B3B6-0289ECE21FE8}" destId="{1183242E-9532-46E7-9919-81650B3B9297}" srcOrd="1" destOrd="0" presId="urn:microsoft.com/office/officeart/2005/8/layout/chevron2"/>
    <dgm:cxn modelId="{F94571A9-CCD7-4FC7-B196-847F65F0E3C7}" type="presParOf" srcId="{5F914728-C01F-4AC7-BCEE-019B75830EAB}" destId="{07C6590D-B083-49B1-9463-4E2EC776224F}" srcOrd="9" destOrd="0" presId="urn:microsoft.com/office/officeart/2005/8/layout/chevron2"/>
    <dgm:cxn modelId="{95C1533E-212E-4145-9A23-0DF9B04C7734}" type="presParOf" srcId="{5F914728-C01F-4AC7-BCEE-019B75830EAB}" destId="{ABBC47A0-45E5-4B4B-8075-021152D499B9}" srcOrd="10" destOrd="0" presId="urn:microsoft.com/office/officeart/2005/8/layout/chevron2"/>
    <dgm:cxn modelId="{1972BB28-0F64-4C65-A2CB-172A6BD5796D}" type="presParOf" srcId="{ABBC47A0-45E5-4B4B-8075-021152D499B9}" destId="{C510684C-7114-4F7E-84EB-ECAEBC59875F}" srcOrd="0" destOrd="0" presId="urn:microsoft.com/office/officeart/2005/8/layout/chevron2"/>
    <dgm:cxn modelId="{F399DF1E-1AD7-4DAF-9AF5-80E6B6A01A8C}" type="presParOf" srcId="{ABBC47A0-45E5-4B4B-8075-021152D499B9}" destId="{0A63EC80-2199-480E-871B-2BBDD02FFB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7D1FA-3B96-432C-AC87-342D429F7020}">
      <dsp:nvSpPr>
        <dsp:cNvPr id="0" name=""/>
        <dsp:cNvSpPr/>
      </dsp:nvSpPr>
      <dsp:spPr>
        <a:xfrm rot="5400000">
          <a:off x="-121703" y="122510"/>
          <a:ext cx="811358" cy="5679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284783"/>
        <a:ext cx="567951" cy="243407"/>
      </dsp:txXfrm>
    </dsp:sp>
    <dsp:sp modelId="{C9BF57B9-AABB-45BA-A055-CF69CAED3D85}">
      <dsp:nvSpPr>
        <dsp:cNvPr id="0" name=""/>
        <dsp:cNvSpPr/>
      </dsp:nvSpPr>
      <dsp:spPr>
        <a:xfrm rot="5400000">
          <a:off x="4287483" y="-3718726"/>
          <a:ext cx="527383" cy="7966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Terbentuknya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kualitas</a:t>
          </a:r>
          <a:r>
            <a:rPr lang="en-US" sz="1600" b="1" kern="1200" dirty="0" smtClean="0"/>
            <a:t> air </a:t>
          </a:r>
          <a:r>
            <a:rPr lang="en-US" sz="1600" b="1" kern="1200" dirty="0" err="1" smtClean="0"/>
            <a:t>permukaan</a:t>
          </a:r>
          <a:r>
            <a:rPr lang="en-US" sz="1600" b="1" kern="1200" dirty="0" smtClean="0"/>
            <a:t>, air </a:t>
          </a:r>
          <a:r>
            <a:rPr lang="en-US" sz="1600" b="1" kern="1200" dirty="0" err="1" smtClean="0"/>
            <a:t>tanah</a:t>
          </a:r>
          <a:r>
            <a:rPr lang="en-US" sz="1600" b="1" kern="1200" dirty="0" smtClean="0"/>
            <a:t>, air </a:t>
          </a:r>
          <a:r>
            <a:rPr lang="en-US" sz="1600" b="1" kern="1200" dirty="0" err="1" smtClean="0"/>
            <a:t>laut</a:t>
          </a:r>
          <a:r>
            <a:rPr lang="en-US" sz="1600" b="1" kern="1200" dirty="0" smtClean="0"/>
            <a:t>, </a:t>
          </a:r>
          <a:r>
            <a:rPr lang="en-US" sz="1600" b="1" kern="1200" dirty="0" err="1" smtClean="0"/>
            <a:t>dan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tanah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serta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udara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berdasarkan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standar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baku</a:t>
          </a:r>
          <a:r>
            <a:rPr lang="en-US" sz="1600" b="1" kern="1200" dirty="0" smtClean="0"/>
            <a:t> </a:t>
          </a:r>
          <a:r>
            <a:rPr lang="sv-SE" sz="1600" b="1" kern="1200" dirty="0" smtClean="0"/>
            <a:t>mutu</a:t>
          </a:r>
          <a:endParaRPr lang="en-US" sz="1600" b="1" kern="1200" dirty="0"/>
        </a:p>
      </dsp:txBody>
      <dsp:txXfrm rot="-5400000">
        <a:off x="567951" y="26551"/>
        <a:ext cx="7940703" cy="475893"/>
      </dsp:txXfrm>
    </dsp:sp>
    <dsp:sp modelId="{3CA3DDE9-1739-4B86-BDC5-297F141F6AA1}">
      <dsp:nvSpPr>
        <dsp:cNvPr id="0" name=""/>
        <dsp:cNvSpPr/>
      </dsp:nvSpPr>
      <dsp:spPr>
        <a:xfrm rot="5400000">
          <a:off x="-121703" y="834475"/>
          <a:ext cx="811358" cy="567951"/>
        </a:xfrm>
        <a:prstGeom prst="chevron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996748"/>
        <a:ext cx="567951" cy="243407"/>
      </dsp:txXfrm>
    </dsp:sp>
    <dsp:sp modelId="{9B5B0471-7CA0-4B30-86DA-0A72EB3A5626}">
      <dsp:nvSpPr>
        <dsp:cNvPr id="0" name=""/>
        <dsp:cNvSpPr/>
      </dsp:nvSpPr>
      <dsp:spPr>
        <a:xfrm rot="5400000">
          <a:off x="4287483" y="-3006761"/>
          <a:ext cx="527383" cy="7966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Terbentuknya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perlindungan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dan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pemulihan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keanekaragaman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hayati</a:t>
          </a:r>
          <a:endParaRPr lang="en-US" sz="1600" b="1" kern="1200" dirty="0"/>
        </a:p>
      </dsp:txBody>
      <dsp:txXfrm rot="-5400000">
        <a:off x="567951" y="738516"/>
        <a:ext cx="7940703" cy="475893"/>
      </dsp:txXfrm>
    </dsp:sp>
    <dsp:sp modelId="{D1354E2C-84E1-4B78-A427-95EA8455D9C3}">
      <dsp:nvSpPr>
        <dsp:cNvPr id="0" name=""/>
        <dsp:cNvSpPr/>
      </dsp:nvSpPr>
      <dsp:spPr>
        <a:xfrm rot="5400000">
          <a:off x="-121703" y="1546440"/>
          <a:ext cx="811358" cy="567951"/>
        </a:xfrm>
        <a:prstGeom prst="chevron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1708713"/>
        <a:ext cx="567951" cy="243407"/>
      </dsp:txXfrm>
    </dsp:sp>
    <dsp:sp modelId="{CA56A8C1-D99C-4D0D-B988-08F51E2D7301}">
      <dsp:nvSpPr>
        <dsp:cNvPr id="0" name=""/>
        <dsp:cNvSpPr/>
      </dsp:nvSpPr>
      <dsp:spPr>
        <a:xfrm rot="5400000">
          <a:off x="4287483" y="-2294796"/>
          <a:ext cx="527383" cy="7966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Terbentuknya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stabilitas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dan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keamanan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lahan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reklamasi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tambang</a:t>
          </a:r>
          <a:r>
            <a:rPr lang="en-US" sz="1600" b="1" kern="1200" dirty="0" smtClean="0"/>
            <a:t>, </a:t>
          </a:r>
          <a:r>
            <a:rPr lang="en-US" sz="1600" b="1" kern="1200" dirty="0" err="1" smtClean="0"/>
            <a:t>bekas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timbunan</a:t>
          </a:r>
          <a:r>
            <a:rPr lang="en-US" sz="1600" b="1" kern="1200" dirty="0" smtClean="0"/>
            <a:t> </a:t>
          </a:r>
          <a:r>
            <a:rPr lang="sv-SE" sz="1600" b="1" kern="1200" dirty="0" smtClean="0"/>
            <a:t>batuan penutup dan kolam tailing</a:t>
          </a:r>
          <a:endParaRPr lang="en-US" sz="1600" b="1" kern="1200" dirty="0"/>
        </a:p>
      </dsp:txBody>
      <dsp:txXfrm rot="-5400000">
        <a:off x="567951" y="1450481"/>
        <a:ext cx="7940703" cy="475893"/>
      </dsp:txXfrm>
    </dsp:sp>
    <dsp:sp modelId="{693C6B7E-8453-496A-9D6B-40A5023A3785}">
      <dsp:nvSpPr>
        <dsp:cNvPr id="0" name=""/>
        <dsp:cNvSpPr/>
      </dsp:nvSpPr>
      <dsp:spPr>
        <a:xfrm rot="5400000">
          <a:off x="-121703" y="2258405"/>
          <a:ext cx="811358" cy="567951"/>
        </a:xfrm>
        <a:prstGeom prst="chevron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2420678"/>
        <a:ext cx="567951" cy="243407"/>
      </dsp:txXfrm>
    </dsp:sp>
    <dsp:sp modelId="{87345A26-BBB9-4612-940E-EED4BC092642}">
      <dsp:nvSpPr>
        <dsp:cNvPr id="0" name=""/>
        <dsp:cNvSpPr/>
      </dsp:nvSpPr>
      <dsp:spPr>
        <a:xfrm rot="5400000">
          <a:off x="4287483" y="-1573485"/>
          <a:ext cx="527383" cy="7966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Terdapatnya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manfaat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ekonomi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dan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lingkungan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lahan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bekas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tambang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sesuai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dengan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peruntukannya</a:t>
          </a:r>
          <a:endParaRPr lang="en-US" sz="1600" b="1" kern="1200" dirty="0"/>
        </a:p>
      </dsp:txBody>
      <dsp:txXfrm rot="-5400000">
        <a:off x="567951" y="2171792"/>
        <a:ext cx="7940703" cy="475893"/>
      </dsp:txXfrm>
    </dsp:sp>
    <dsp:sp modelId="{1177DA65-333B-460E-9C8B-90B861FA383E}">
      <dsp:nvSpPr>
        <dsp:cNvPr id="0" name=""/>
        <dsp:cNvSpPr/>
      </dsp:nvSpPr>
      <dsp:spPr>
        <a:xfrm rot="5400000">
          <a:off x="-121703" y="2970370"/>
          <a:ext cx="811358" cy="567951"/>
        </a:xfrm>
        <a:prstGeom prst="chevron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3132643"/>
        <a:ext cx="567951" cy="243407"/>
      </dsp:txXfrm>
    </dsp:sp>
    <dsp:sp modelId="{1183242E-9532-46E7-9919-81650B3B9297}">
      <dsp:nvSpPr>
        <dsp:cNvPr id="0" name=""/>
        <dsp:cNvSpPr/>
      </dsp:nvSpPr>
      <dsp:spPr>
        <a:xfrm rot="5400000">
          <a:off x="4287483" y="-870866"/>
          <a:ext cx="527383" cy="7966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Terdapatnya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Pengembangan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nilai-nilai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sosial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dan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budaya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setempat</a:t>
          </a:r>
          <a:endParaRPr lang="en-US" sz="1600" b="1" kern="1200" dirty="0"/>
        </a:p>
      </dsp:txBody>
      <dsp:txXfrm rot="-5400000">
        <a:off x="567951" y="2874411"/>
        <a:ext cx="7940703" cy="475893"/>
      </dsp:txXfrm>
    </dsp:sp>
    <dsp:sp modelId="{C510684C-7114-4F7E-84EB-ECAEBC59875F}">
      <dsp:nvSpPr>
        <dsp:cNvPr id="0" name=""/>
        <dsp:cNvSpPr/>
      </dsp:nvSpPr>
      <dsp:spPr>
        <a:xfrm rot="5400000">
          <a:off x="-121703" y="3682335"/>
          <a:ext cx="811358" cy="56795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3844608"/>
        <a:ext cx="567951" cy="243407"/>
      </dsp:txXfrm>
    </dsp:sp>
    <dsp:sp modelId="{0A63EC80-2199-480E-871B-2BBDD02FFB1D}">
      <dsp:nvSpPr>
        <dsp:cNvPr id="0" name=""/>
        <dsp:cNvSpPr/>
      </dsp:nvSpPr>
      <dsp:spPr>
        <a:xfrm rot="5400000">
          <a:off x="4287483" y="-158901"/>
          <a:ext cx="527383" cy="7966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Terbentuknya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kondisi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perlindungan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kuantitas</a:t>
          </a:r>
          <a:r>
            <a:rPr lang="en-US" sz="1600" b="1" kern="1200" dirty="0" smtClean="0"/>
            <a:t> air </a:t>
          </a:r>
          <a:r>
            <a:rPr lang="en-US" sz="1600" b="1" kern="1200" dirty="0" err="1" smtClean="0"/>
            <a:t>tanah</a:t>
          </a:r>
          <a:endParaRPr lang="en-US" sz="1600" b="1" kern="1200" dirty="0"/>
        </a:p>
      </dsp:txBody>
      <dsp:txXfrm rot="-5400000">
        <a:off x="567951" y="3586376"/>
        <a:ext cx="7940703" cy="47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656" cy="466992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232" y="0"/>
            <a:ext cx="3042656" cy="466992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200"/>
            </a:lvl1pPr>
          </a:lstStyle>
          <a:p>
            <a:fld id="{122CD70D-C651-4F61-B0FE-78A64A48F9F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152" y="4479241"/>
            <a:ext cx="5617210" cy="3664833"/>
          </a:xfrm>
          <a:prstGeom prst="rect">
            <a:avLst/>
          </a:prstGeom>
        </p:spPr>
        <p:txBody>
          <a:bodyPr vert="horz" lIns="93305" tIns="46653" rIns="93305" bIns="466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0522"/>
            <a:ext cx="3042656" cy="466991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232" y="8840522"/>
            <a:ext cx="3042656" cy="466991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200"/>
            </a:lvl1pPr>
          </a:lstStyle>
          <a:p>
            <a:fld id="{9DC14765-8E03-4FD1-8A6B-2328ACCD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37BC24-39F8-44C7-8B5D-786D32C57AAE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976453" y="8840128"/>
            <a:ext cx="3043421" cy="46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2" tIns="46086" rIns="92172" bIns="46086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4D73917-CF9A-4DFF-8362-2D459723E558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675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757238"/>
            <a:ext cx="5054600" cy="3790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106" indent="-2915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317" indent="-233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2844" indent="-233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9371" indent="-233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5898" indent="-23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2425" indent="-23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8952" indent="-23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5478" indent="-23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5A87D0-5D84-41C5-AF6D-BE77CFF2B9FF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9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3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9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6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EC5A-8548-48A2-B5A0-0A548A146AB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93B91-79B6-4B51-B295-7BD94B96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4840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451338" y="624840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205905" y="1967805"/>
            <a:ext cx="87636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latin typeface="Agency FB" pitchFamily="34" charset="0"/>
                <a:cs typeface="Arial" charset="0"/>
              </a:rPr>
              <a:t>KEBERHASILAN PELAKSANAAN REKLAMASI PADA LAHAN BEKAS TAMBANG</a:t>
            </a:r>
            <a:endParaRPr lang="id-ID" sz="2400" b="1" dirty="0">
              <a:latin typeface="Agency FB" pitchFamily="34" charset="0"/>
              <a:cs typeface="Arial" charset="0"/>
            </a:endParaRPr>
          </a:p>
        </p:txBody>
      </p:sp>
      <p:pic>
        <p:nvPicPr>
          <p:cNvPr id="11" name="Picture 2" descr="Hasil gambar untuk min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08" y="5049490"/>
            <a:ext cx="1185293" cy="11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asil gambar untuk mi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" y="5182090"/>
            <a:ext cx="1063503" cy="10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ESDM Transparan (kecil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6973" y="461597"/>
            <a:ext cx="1248508" cy="124118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0677" y="5165482"/>
            <a:ext cx="9144000" cy="660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46" b="1" dirty="0">
                <a:latin typeface="Agency FB" pitchFamily="34" charset="0"/>
              </a:rPr>
              <a:t>DIREKTUR JENDERAL MINERAL DAN BATUBARA</a:t>
            </a:r>
          </a:p>
          <a:p>
            <a:pPr algn="ctr">
              <a:defRPr/>
            </a:pPr>
            <a:r>
              <a:rPr lang="en-US" sz="1846" b="1" dirty="0">
                <a:latin typeface="Agency FB" pitchFamily="34" charset="0"/>
              </a:rPr>
              <a:t>KEMENTERIAN ENERGI DAN SUMBER DAYA MINERAL</a:t>
            </a:r>
          </a:p>
        </p:txBody>
      </p:sp>
    </p:spTree>
    <p:extLst>
      <p:ext uri="{BB962C8B-B14F-4D97-AF65-F5344CB8AC3E}">
        <p14:creationId xmlns:p14="http://schemas.microsoft.com/office/powerpoint/2010/main" val="15258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4" descr="C:\Documents and Settings\diana\My Documents\Diana S\File Diana\MINE CLOSURE\CILACAP\foto dari camera gede\100NCD80\DSC_1115-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99791"/>
            <a:ext cx="3448050" cy="266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6" descr="C:\Documents and Settings\diana\My Documents\Diana S\File Diana\MINE CLOSURE\CILACAP\foto dari camera gede\100NCD80\DSC_1116-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695277"/>
            <a:ext cx="3469835" cy="244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7" descr="C:\Documents and Settings\diana\My Documents\Diana S\File Diana\MINE CLOSURE\CILACAP\foto dari camera gede\100NCD80\DSC_1117-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285875"/>
            <a:ext cx="4714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TextBox 6"/>
          <p:cNvSpPr txBox="1">
            <a:spLocks noChangeArrowheads="1"/>
          </p:cNvSpPr>
          <p:nvPr/>
        </p:nvSpPr>
        <p:spPr bwMode="auto">
          <a:xfrm>
            <a:off x="1295400" y="3205746"/>
            <a:ext cx="2457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 smtClean="0">
                <a:solidFill>
                  <a:srgbClr val="FFFF00"/>
                </a:solidFill>
              </a:rPr>
              <a:t>Kacang-kacangan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107527" name="TextBox 8"/>
          <p:cNvSpPr txBox="1">
            <a:spLocks noChangeArrowheads="1"/>
          </p:cNvSpPr>
          <p:nvPr/>
        </p:nvSpPr>
        <p:spPr bwMode="auto">
          <a:xfrm>
            <a:off x="1143000" y="6143625"/>
            <a:ext cx="185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1600">
                <a:solidFill>
                  <a:schemeClr val="bg1"/>
                </a:solidFill>
              </a:rPr>
              <a:t>Cassava field</a:t>
            </a:r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11" name="Rectangle 247"/>
          <p:cNvSpPr>
            <a:spLocks noChangeArrowheads="1"/>
          </p:cNvSpPr>
          <p:nvPr/>
        </p:nvSpPr>
        <p:spPr bwMode="auto">
          <a:xfrm>
            <a:off x="228600" y="609600"/>
            <a:ext cx="8763000" cy="5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019175" eaLnBrk="0" hangingPunc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Reklamasi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Lahan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Bekas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Tambang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Pasir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Besi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di PT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Antam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,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(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Persero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)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Tbk-Cilacap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b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</a:b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menjadi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pertanian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,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kebun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kelapa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dan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kebun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singkong 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/>
              <a:cs typeface="MS PGothic"/>
            </a:endParaRPr>
          </a:p>
        </p:txBody>
      </p:sp>
      <p:sp>
        <p:nvSpPr>
          <p:cNvPr id="107530" name="TextBox 9"/>
          <p:cNvSpPr txBox="1">
            <a:spLocks noChangeArrowheads="1"/>
          </p:cNvSpPr>
          <p:nvPr/>
        </p:nvSpPr>
        <p:spPr bwMode="auto">
          <a:xfrm>
            <a:off x="7259465" y="4747076"/>
            <a:ext cx="185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 smtClean="0">
                <a:solidFill>
                  <a:srgbClr val="FFFF00"/>
                </a:solidFill>
              </a:rPr>
              <a:t>Kebun</a:t>
            </a:r>
            <a:r>
              <a:rPr lang="en-US" altLang="en-US" sz="1600" dirty="0" smtClean="0">
                <a:solidFill>
                  <a:srgbClr val="FFFF00"/>
                </a:solidFill>
              </a:rPr>
              <a:t> Singkong </a:t>
            </a:r>
            <a:endParaRPr lang="en-US" altLang="en-US" sz="16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24840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51338" y="624840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3772" y="47094"/>
            <a:ext cx="9144000" cy="6858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REKLAMASI</a:t>
            </a:r>
            <a:endParaRPr lang="en-GB" alt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4684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317" y="230833"/>
            <a:ext cx="9144000" cy="6858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b="1" dirty="0" smtClean="0"/>
              <a:t>REKLAMASI</a:t>
            </a:r>
            <a:endParaRPr lang="en-GB" altLang="en-US" sz="4000" b="1" dirty="0" smtClean="0"/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89068"/>
            <a:ext cx="2959729" cy="332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33399" y="5416641"/>
            <a:ext cx="3733801" cy="70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10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513"/>
              </a:lnSpc>
              <a:defRPr/>
            </a:pPr>
            <a:r>
              <a:rPr lang="en-US" altLang="zh-CN" sz="3000" b="1" i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Lahan</a:t>
            </a:r>
            <a:r>
              <a:rPr lang="en-US" altLang="zh-CN" sz="3000" b="1" i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3000" b="1" i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perkebunan</a:t>
            </a:r>
            <a:r>
              <a:rPr lang="en-US" altLang="zh-CN" sz="3000" b="1" i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3000" b="1" i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altLang="zh-CN" sz="3000" b="1" i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3000" b="1" i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pertanian</a:t>
            </a:r>
            <a:endParaRPr lang="en-US" altLang="zh-CN" sz="3000" b="1" i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10" y="1600200"/>
            <a:ext cx="3262313" cy="34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854999" y="5410200"/>
            <a:ext cx="3733801" cy="70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10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513"/>
              </a:lnSpc>
              <a:defRPr/>
            </a:pPr>
            <a:r>
              <a:rPr lang="en-US" altLang="zh-CN" sz="3000" b="1" i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Dari </a:t>
            </a:r>
            <a:r>
              <a:rPr lang="en-US" altLang="zh-CN" sz="3000" b="1" i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tambang</a:t>
            </a:r>
            <a:r>
              <a:rPr lang="en-US" altLang="zh-CN" sz="3000" b="1" i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3000" b="1" i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untuk</a:t>
            </a:r>
            <a:r>
              <a:rPr lang="en-US" altLang="zh-CN" sz="3000" b="1" i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3000" b="1" i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budidaya</a:t>
            </a:r>
            <a:r>
              <a:rPr lang="en-US" altLang="zh-CN" sz="3000" b="1" i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3000" b="1" i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ikan</a:t>
            </a:r>
            <a:endParaRPr lang="en-US" altLang="zh-CN" sz="3000" b="1" i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327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51338" y="653327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43273" y="843904"/>
            <a:ext cx="5647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 smtClean="0"/>
              <a:t>Contoh</a:t>
            </a:r>
            <a:r>
              <a:rPr lang="en-US" altLang="en-US" sz="1600" b="1" dirty="0" smtClean="0"/>
              <a:t> </a:t>
            </a:r>
            <a:r>
              <a:rPr lang="en-US" altLang="en-US" sz="1600" b="1" dirty="0"/>
              <a:t>R</a:t>
            </a:r>
            <a:r>
              <a:rPr lang="en-US" altLang="en-US" sz="1600" b="1" dirty="0" smtClean="0"/>
              <a:t>eklamasi </a:t>
            </a:r>
            <a:r>
              <a:rPr lang="en-US" altLang="en-US" sz="1600" b="1" dirty="0" err="1" smtClean="0"/>
              <a:t>Lahan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Bekas</a:t>
            </a:r>
            <a:r>
              <a:rPr lang="en-US" altLang="en-US" sz="1600" b="1" dirty="0" smtClean="0"/>
              <a:t> Tambang Batubara di </a:t>
            </a:r>
            <a:br>
              <a:rPr lang="en-US" altLang="en-US" sz="1600" b="1" dirty="0" smtClean="0"/>
            </a:br>
            <a:r>
              <a:rPr lang="en-US" altLang="en-US" sz="1600" b="1" dirty="0" smtClean="0"/>
              <a:t>PT </a:t>
            </a:r>
            <a:r>
              <a:rPr lang="en-US" altLang="en-US" sz="1600" b="1" dirty="0" err="1" smtClean="0"/>
              <a:t>Kitadin</a:t>
            </a:r>
            <a:r>
              <a:rPr lang="en-US" altLang="en-US" sz="1600" b="1" dirty="0" err="1"/>
              <a:t>-</a:t>
            </a:r>
            <a:r>
              <a:rPr lang="en-US" altLang="en-US" sz="1600" b="1" dirty="0" err="1" smtClean="0"/>
              <a:t>Tandung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Mayang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272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1338" y="1295400"/>
            <a:ext cx="8229600" cy="3581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Pelaksanaan</a:t>
            </a:r>
            <a:r>
              <a:rPr lang="en-US" sz="2800" dirty="0" smtClean="0"/>
              <a:t> Reklamasi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Pascatambang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minerba</a:t>
            </a:r>
            <a:r>
              <a:rPr lang="en-US" sz="2800" dirty="0" smtClean="0"/>
              <a:t> </a:t>
            </a:r>
            <a:r>
              <a:rPr lang="en-US" sz="2800" dirty="0" err="1" smtClean="0"/>
              <a:t>wajib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peruntukkan</a:t>
            </a:r>
            <a:r>
              <a:rPr lang="en-US" sz="2800" dirty="0" smtClean="0"/>
              <a:t> </a:t>
            </a:r>
            <a:r>
              <a:rPr lang="en-US" sz="2800" dirty="0" err="1" smtClean="0"/>
              <a:t>lahan</a:t>
            </a:r>
            <a:r>
              <a:rPr lang="en-US" sz="2800" dirty="0" smtClean="0"/>
              <a:t> </a:t>
            </a:r>
            <a:r>
              <a:rPr lang="en-US" sz="2800" dirty="0" err="1" smtClean="0"/>
              <a:t>bekas</a:t>
            </a:r>
            <a:r>
              <a:rPr lang="en-US" sz="2800" dirty="0" smtClean="0"/>
              <a:t> </a:t>
            </a:r>
            <a:r>
              <a:rPr lang="en-US" sz="2800" dirty="0" err="1" smtClean="0"/>
              <a:t>tambang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Pemanfaatan</a:t>
            </a:r>
            <a:r>
              <a:rPr lang="en-US" sz="2800" dirty="0" smtClean="0"/>
              <a:t> </a:t>
            </a:r>
            <a:r>
              <a:rPr lang="en-US" sz="2800" dirty="0" err="1" smtClean="0"/>
              <a:t>lahan</a:t>
            </a:r>
            <a:r>
              <a:rPr lang="en-US" sz="2800" dirty="0" smtClean="0"/>
              <a:t> </a:t>
            </a:r>
            <a:r>
              <a:rPr lang="en-US" sz="2800" dirty="0" err="1" smtClean="0"/>
              <a:t>bekas</a:t>
            </a:r>
            <a:r>
              <a:rPr lang="en-US" sz="2800" dirty="0" smtClean="0"/>
              <a:t> </a:t>
            </a:r>
            <a:r>
              <a:rPr lang="en-US" sz="2800" dirty="0" err="1" smtClean="0"/>
              <a:t>tambang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teknis</a:t>
            </a:r>
            <a:r>
              <a:rPr lang="en-US" sz="2800" dirty="0" smtClean="0"/>
              <a:t>,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dukung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setempat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Reklamasi </a:t>
            </a:r>
            <a:r>
              <a:rPr lang="en-US" sz="2800" dirty="0" err="1" smtClean="0"/>
              <a:t>lahan</a:t>
            </a:r>
            <a:r>
              <a:rPr lang="en-US" sz="2800" dirty="0" smtClean="0"/>
              <a:t> </a:t>
            </a:r>
            <a:r>
              <a:rPr lang="en-US" sz="2800" dirty="0" err="1" smtClean="0"/>
              <a:t>bekas</a:t>
            </a:r>
            <a:r>
              <a:rPr lang="en-US" sz="2800" dirty="0" smtClean="0"/>
              <a:t> </a:t>
            </a:r>
            <a:r>
              <a:rPr lang="en-US" sz="2800" dirty="0" err="1" smtClean="0"/>
              <a:t>tambang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kawasan</a:t>
            </a:r>
            <a:r>
              <a:rPr lang="en-US" sz="2800" dirty="0" smtClean="0"/>
              <a:t> </a:t>
            </a:r>
            <a:r>
              <a:rPr lang="en-US" sz="2800" dirty="0" err="1" smtClean="0"/>
              <a:t>hutan</a:t>
            </a:r>
            <a:r>
              <a:rPr lang="en-US" sz="2800" dirty="0" smtClean="0"/>
              <a:t> </a:t>
            </a:r>
            <a:r>
              <a:rPr lang="en-US" sz="2800" dirty="0" err="1" smtClean="0"/>
              <a:t>wajib</a:t>
            </a:r>
            <a:r>
              <a:rPr lang="en-US" sz="2800" dirty="0" smtClean="0"/>
              <a:t> </a:t>
            </a:r>
            <a:r>
              <a:rPr lang="en-US" sz="2800" dirty="0" err="1" smtClean="0"/>
              <a:t>mengacu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perundangan</a:t>
            </a:r>
            <a:r>
              <a:rPr lang="en-US" sz="28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451338" y="624840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3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0" y="5613889"/>
            <a:ext cx="9144000" cy="265234"/>
          </a:xfrm>
          <a:prstGeom prst="rect">
            <a:avLst/>
          </a:prstGeom>
        </p:spPr>
        <p:txBody>
          <a:bodyPr/>
          <a:lstStyle/>
          <a:p>
            <a:pPr marL="316531" indent="-316531" algn="ctr">
              <a:spcBef>
                <a:spcPct val="20000"/>
              </a:spcBef>
              <a:defRPr/>
            </a:pPr>
            <a:r>
              <a:rPr lang="fi-FI" sz="1108" b="1" kern="0" dirty="0">
                <a:latin typeface="Arial Narrow" pitchFamily="34" charset="0"/>
                <a:ea typeface="Calibri"/>
              </a:rPr>
              <a:t>Jalan Prof. Dr. Soepomo, SH No. 10, Jakarta 12870</a:t>
            </a:r>
            <a:r>
              <a:rPr lang="nb-NO" sz="1108" b="1" kern="0" dirty="0">
                <a:latin typeface="Arial Narrow" pitchFamily="34" charset="0"/>
                <a:ea typeface="Calibri"/>
              </a:rPr>
              <a:t>; </a:t>
            </a:r>
            <a:r>
              <a:rPr lang="nb-NO" sz="1108" b="1" kern="0" dirty="0">
                <a:latin typeface="Arial Narrow" pitchFamily="34" charset="0"/>
              </a:rPr>
              <a:t>Telp/Faks : 021-</a:t>
            </a:r>
            <a:r>
              <a:rPr lang="it-IT" sz="1108" b="1" kern="0" dirty="0">
                <a:latin typeface="Arial Narrow" pitchFamily="34" charset="0"/>
              </a:rPr>
              <a:t>8295608/8297642</a:t>
            </a:r>
            <a:endParaRPr lang="en-US" sz="1108" b="1" kern="0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3946" y="5016012"/>
            <a:ext cx="8716108" cy="5978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en-US" sz="1846" ker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22884" name="Picture 2" descr="D:\DJLPE ESDM\2. 2010\Logo ESD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59" y="5106866"/>
            <a:ext cx="460131" cy="4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5"/>
          <p:cNvPicPr>
            <a:picLocks noChangeAspect="1" noChangeArrowheads="1"/>
          </p:cNvPicPr>
          <p:nvPr/>
        </p:nvPicPr>
        <p:blipFill>
          <a:blip r:embed="rId4" cstate="print"/>
          <a:srcRect l="3301" t="2154" r="32324" b="13847"/>
          <a:stretch>
            <a:fillRect/>
          </a:stretch>
        </p:blipFill>
        <p:spPr bwMode="auto">
          <a:xfrm>
            <a:off x="3059832" y="1951893"/>
            <a:ext cx="3198826" cy="295276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TextBox 12"/>
          <p:cNvSpPr txBox="1">
            <a:spLocks noChangeArrowheads="1"/>
          </p:cNvSpPr>
          <p:nvPr/>
        </p:nvSpPr>
        <p:spPr bwMode="auto">
          <a:xfrm>
            <a:off x="2863362" y="1037492"/>
            <a:ext cx="3591658" cy="8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985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Thank You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5866" y="5122985"/>
            <a:ext cx="8228134" cy="4047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15" b="1" dirty="0">
                <a:latin typeface="Agency FB" pitchFamily="34" charset="0"/>
              </a:rPr>
              <a:t>DIREKTUR JENDERAL MINERAL DAN BATUBARA</a:t>
            </a:r>
          </a:p>
          <a:p>
            <a:pPr algn="ctr">
              <a:defRPr/>
            </a:pPr>
            <a:r>
              <a:rPr lang="en-US" sz="1015" b="1" dirty="0">
                <a:latin typeface="Agency FB" pitchFamily="34" charset="0"/>
              </a:rPr>
              <a:t>KEMENTERIAN ENERGI DAN SUMBER DAYA MINERAL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4840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451338" y="624840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971550" y="990600"/>
            <a:ext cx="5400675" cy="4886326"/>
          </a:xfrm>
          <a:prstGeom prst="chevron">
            <a:avLst>
              <a:gd name="adj" fmla="val 42851"/>
            </a:avLst>
          </a:prstGeom>
          <a:solidFill>
            <a:srgbClr val="FFCC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49903" y="91635"/>
            <a:ext cx="8229600" cy="7465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PERAN SEKTOR PERTAMBANGAN MINERBA DALAM PEMBANGUNAN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166200" y="1128260"/>
            <a:ext cx="2382838" cy="4739486"/>
            <a:chOff x="751" y="1331"/>
            <a:chExt cx="1501" cy="211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756" y="1331"/>
              <a:ext cx="1496" cy="277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Keberlanjutan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Fungsi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 </a:t>
              </a:r>
              <a:b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</a:b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Lingkungan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dan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Ekosistem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751" y="3028"/>
              <a:ext cx="1496" cy="16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Ekonomis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755" y="1702"/>
              <a:ext cx="1496" cy="26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Keberlanjutan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Fungsi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 </a:t>
              </a:r>
              <a:b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</a:br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Lingkungan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Sosial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751" y="3266"/>
              <a:ext cx="1496" cy="18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Lingkungan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495800" y="1839983"/>
            <a:ext cx="2160587" cy="2859105"/>
          </a:xfrm>
          <a:prstGeom prst="rightArrow">
            <a:avLst>
              <a:gd name="adj1" fmla="val 35269"/>
              <a:gd name="adj2" fmla="val 25704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Reklamasi &amp;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Pascatambang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6816042" y="2397124"/>
            <a:ext cx="2213603" cy="1870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PEMBANGUNAN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BERKELANJUTAN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 rot="16200000">
            <a:off x="-1831975" y="3073399"/>
            <a:ext cx="4886325" cy="720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Kegiatan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Pertambangan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b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Mineral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Batubara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 rot="16200000">
            <a:off x="797606" y="1479621"/>
            <a:ext cx="1566864" cy="7207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Dokumen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Lingkungan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 rot="16200000">
            <a:off x="767447" y="4711699"/>
            <a:ext cx="1609725" cy="7207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Studi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Kelayakan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173068" y="4419600"/>
            <a:ext cx="2374900" cy="38076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Teknis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166200" y="4068425"/>
            <a:ext cx="2374900" cy="2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Layak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390537" y="2955130"/>
            <a:ext cx="3810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24840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451338" y="624840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SASARAN UTAMA KEBERHASILAN REKLAMASI BEKAS TAMBANG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59048" y="5410200"/>
            <a:ext cx="7408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Pemanfaatan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dan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Nilai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Tambah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Lahan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Reklamasi Tambang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914400" y="5486400"/>
            <a:ext cx="744648" cy="663591"/>
          </a:xfrm>
          <a:prstGeom prst="rightArrow">
            <a:avLst>
              <a:gd name="adj1" fmla="val 49269"/>
              <a:gd name="adj2" fmla="val 5532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51338" y="624840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1502668"/>
              </p:ext>
            </p:extLst>
          </p:nvPr>
        </p:nvGraphicFramePr>
        <p:xfrm>
          <a:off x="381000" y="1143000"/>
          <a:ext cx="8534400" cy="4372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04800" y="685800"/>
            <a:ext cx="8572500" cy="1754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dirty="0">
                <a:latin typeface="Arial" charset="0"/>
                <a:cs typeface="+mn-cs"/>
              </a:rPr>
              <a:t>Program reklamasi dapat dilaksanakan dalam bentuk revegetasi dan/atau peruntukan lainnya, berupa:</a:t>
            </a:r>
          </a:p>
          <a:p>
            <a:pPr marL="533400" indent="-265113" algn="just">
              <a:buFont typeface="+mj-lt"/>
              <a:buAutoNum type="alphaLcPeriod"/>
              <a:defRPr/>
            </a:pPr>
            <a:r>
              <a:rPr lang="id-ID" dirty="0">
                <a:latin typeface="Arial" charset="0"/>
                <a:cs typeface="+mn-cs"/>
              </a:rPr>
              <a:t>area permukiman;</a:t>
            </a:r>
          </a:p>
          <a:p>
            <a:pPr marL="533400" indent="-265113" algn="just">
              <a:buFont typeface="+mj-lt"/>
              <a:buAutoNum type="alphaLcPeriod"/>
              <a:defRPr/>
            </a:pPr>
            <a:r>
              <a:rPr lang="id-ID" dirty="0">
                <a:latin typeface="Arial" charset="0"/>
                <a:cs typeface="+mn-cs"/>
              </a:rPr>
              <a:t>pariwisata;</a:t>
            </a:r>
          </a:p>
          <a:p>
            <a:pPr marL="533400" indent="-265113" algn="just">
              <a:buFont typeface="+mj-lt"/>
              <a:buAutoNum type="alphaLcPeriod"/>
              <a:defRPr/>
            </a:pPr>
            <a:r>
              <a:rPr lang="id-ID" dirty="0">
                <a:latin typeface="Arial" charset="0"/>
                <a:cs typeface="+mn-cs"/>
              </a:rPr>
              <a:t>sumber air; atau</a:t>
            </a:r>
          </a:p>
          <a:p>
            <a:pPr marL="533400" indent="-265113" algn="just">
              <a:buFont typeface="+mj-lt"/>
              <a:buAutoNum type="alphaLcPeriod"/>
              <a:defRPr/>
            </a:pPr>
            <a:r>
              <a:rPr lang="id-ID" dirty="0">
                <a:latin typeface="Arial" charset="0"/>
                <a:cs typeface="+mn-cs"/>
              </a:rPr>
              <a:t>budidaya.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403475"/>
            <a:ext cx="8572500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dirty="0">
                <a:latin typeface="Arial" charset="0"/>
                <a:cs typeface="+mn-cs"/>
              </a:rPr>
              <a:t>Dalam hal pelaksanaan kegiatan tambang secara teknis meninggalkan lubang bekas tambang maka wajib dibuat rencana pemanfaatan lubang bekas tambang meliputi:</a:t>
            </a:r>
          </a:p>
          <a:p>
            <a:pPr marL="533400" indent="-265113" algn="just">
              <a:buFont typeface="+mj-lt"/>
              <a:buAutoNum type="alphaLcPeriod"/>
              <a:defRPr/>
            </a:pPr>
            <a:r>
              <a:rPr lang="id-ID" dirty="0">
                <a:latin typeface="Arial" charset="0"/>
                <a:cs typeface="+mn-cs"/>
              </a:rPr>
              <a:t>stabilisasi lereng;</a:t>
            </a:r>
          </a:p>
          <a:p>
            <a:pPr marL="533400" indent="-265113" algn="just">
              <a:buFont typeface="+mj-lt"/>
              <a:buAutoNum type="alphaLcPeriod"/>
              <a:defRPr/>
            </a:pPr>
            <a:r>
              <a:rPr lang="id-ID" dirty="0">
                <a:latin typeface="Arial" charset="0"/>
                <a:cs typeface="+mn-cs"/>
              </a:rPr>
              <a:t>pengamanan lubang bekas tambang;</a:t>
            </a:r>
          </a:p>
          <a:p>
            <a:pPr marL="533400" indent="-265113" algn="just">
              <a:buFont typeface="+mj-lt"/>
              <a:buAutoNum type="alphaLcPeriod"/>
              <a:defRPr/>
            </a:pPr>
            <a:r>
              <a:rPr lang="id-ID" dirty="0">
                <a:latin typeface="Arial" charset="0"/>
                <a:cs typeface="+mn-cs"/>
              </a:rPr>
              <a:t>pemulihan kualitas dan pengelolaan air sesuai peruntukannya;</a:t>
            </a:r>
          </a:p>
          <a:p>
            <a:pPr marL="533400" indent="-265113" algn="just">
              <a:buFont typeface="+mj-lt"/>
              <a:buAutoNum type="alphaLcPeriod"/>
              <a:defRPr/>
            </a:pPr>
            <a:r>
              <a:rPr lang="id-ID" dirty="0">
                <a:latin typeface="Arial" charset="0"/>
                <a:cs typeface="+mn-cs"/>
              </a:rPr>
              <a:t>manfaat;</a:t>
            </a:r>
          </a:p>
          <a:p>
            <a:pPr marL="533400" indent="-265113" algn="just">
              <a:buFont typeface="+mj-lt"/>
              <a:buAutoNum type="alphaLcPeriod"/>
              <a:defRPr/>
            </a:pPr>
            <a:r>
              <a:rPr lang="id-ID" dirty="0">
                <a:latin typeface="Arial" charset="0"/>
                <a:cs typeface="+mn-cs"/>
              </a:rPr>
              <a:t>pemeliharaan dan pemantauan.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702175"/>
            <a:ext cx="8572500" cy="1477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dirty="0">
                <a:latin typeface="Arial" charset="0"/>
                <a:cs typeface="+mn-cs"/>
              </a:rPr>
              <a:t>Dalam hal kegiatan reklamasi berada di laut maka rencana reklamasi tahap operasi produksi wajib disampaikan dengan memuat kegiatan yang meliputi:</a:t>
            </a:r>
          </a:p>
          <a:p>
            <a:pPr marL="536575" lvl="1" indent="-268288" algn="l">
              <a:buFont typeface="+mj-lt"/>
              <a:buAutoNum type="alphaLcPeriod"/>
              <a:defRPr/>
            </a:pPr>
            <a:r>
              <a:rPr lang="id-ID" dirty="0"/>
              <a:t>pengelolaan kualitas air laut;</a:t>
            </a:r>
          </a:p>
          <a:p>
            <a:pPr marL="536575" lvl="1" indent="-268288" algn="l">
              <a:buFont typeface="+mj-lt"/>
              <a:buAutoNum type="alphaLcPeriod"/>
              <a:defRPr/>
            </a:pPr>
            <a:r>
              <a:rPr lang="id-ID" dirty="0"/>
              <a:t>penanggulangan terhadap abrasi dan/atau pendangkalan pantai; dan</a:t>
            </a:r>
          </a:p>
          <a:p>
            <a:pPr marL="536575" lvl="1" indent="-268288" algn="l">
              <a:buFont typeface="+mj-lt"/>
              <a:buAutoNum type="alphaLcPeriod"/>
              <a:defRPr/>
            </a:pPr>
            <a:r>
              <a:rPr lang="id-ID" dirty="0"/>
              <a:t>perlindungan keanekaragaman hayati;</a:t>
            </a:r>
            <a:endParaRPr lang="id-ID" sz="1400" dirty="0">
              <a:latin typeface="Arial" charset="0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" y="76200"/>
            <a:ext cx="9067800" cy="7465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PROGRAM REKLAMASI BEKAS TAMBANG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4840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51338" y="624840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D:\lemlit-antam\GAMBAR KEGIATAN\PERSIAPAN LAHAN TANAM\buat jarak tanam pakai gar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33" y="1219200"/>
            <a:ext cx="3797097" cy="266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5" name="Picture 8" descr="D:\lemlit-antam\GAMBAR KEGIATAN\PERSIAPAN LAHAN TANAM\siram show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61" y="1368858"/>
            <a:ext cx="313024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D:\lemlit-antam\GAMBAR KEGIATAN\PERSIAPAN LAHAN TANAM\hamparan bw merah telah bermul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33449"/>
            <a:ext cx="3429000" cy="211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5478" name="TextBox 10"/>
          <p:cNvSpPr txBox="1">
            <a:spLocks noChangeArrowheads="1"/>
          </p:cNvSpPr>
          <p:nvPr/>
        </p:nvSpPr>
        <p:spPr bwMode="auto">
          <a:xfrm>
            <a:off x="5403850" y="2884927"/>
            <a:ext cx="2102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Pengelolaan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 air</a:t>
            </a:r>
            <a:endParaRPr lang="en-US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05479" name="TextBox 10"/>
          <p:cNvSpPr txBox="1">
            <a:spLocks noChangeArrowheads="1"/>
          </p:cNvSpPr>
          <p:nvPr/>
        </p:nvSpPr>
        <p:spPr bwMode="auto">
          <a:xfrm>
            <a:off x="900765" y="2927494"/>
            <a:ext cx="3355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Pemulihan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kualitas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lahan</a:t>
            </a:r>
            <a:endParaRPr lang="en-US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29125" y="2000250"/>
            <a:ext cx="57150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477000" y="3681412"/>
            <a:ext cx="285750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4180541" y="4990513"/>
            <a:ext cx="642938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5483" name="Picture 3" descr="PIC_02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65" y="3810000"/>
            <a:ext cx="3279776" cy="236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4" name="TextBox 10"/>
          <p:cNvSpPr txBox="1">
            <a:spLocks noChangeArrowheads="1"/>
          </p:cNvSpPr>
          <p:nvPr/>
        </p:nvSpPr>
        <p:spPr bwMode="auto">
          <a:xfrm>
            <a:off x="1924137" y="5631220"/>
            <a:ext cx="1519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Revegetasi</a:t>
            </a:r>
            <a:endParaRPr lang="en-US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0080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51338" y="640080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REKLAMASI</a:t>
            </a:r>
            <a:endParaRPr lang="en-GB" altLang="en-US" sz="3600" b="1" dirty="0" smtClean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 smtClean="0"/>
              <a:t>Contoh</a:t>
            </a:r>
            <a:r>
              <a:rPr lang="en-US" altLang="en-US" sz="1600" b="1" dirty="0" smtClean="0"/>
              <a:t> </a:t>
            </a:r>
            <a:r>
              <a:rPr lang="en-US" altLang="en-US" sz="1600" b="1" dirty="0"/>
              <a:t>R</a:t>
            </a:r>
            <a:r>
              <a:rPr lang="en-US" altLang="en-US" sz="1600" b="1" dirty="0" smtClean="0"/>
              <a:t>eklamasi </a:t>
            </a:r>
            <a:r>
              <a:rPr lang="en-US" altLang="en-US" sz="1600" b="1" dirty="0" err="1" smtClean="0"/>
              <a:t>Lahan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Bekas</a:t>
            </a:r>
            <a:r>
              <a:rPr lang="en-US" altLang="en-US" sz="1600" b="1" dirty="0" smtClean="0"/>
              <a:t> Tambang </a:t>
            </a:r>
            <a:r>
              <a:rPr lang="en-US" altLang="en-US" sz="1600" b="1" dirty="0" err="1" smtClean="0"/>
              <a:t>Pasir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Besi</a:t>
            </a:r>
            <a:r>
              <a:rPr lang="en-US" altLang="en-US" sz="1600" b="1" dirty="0" smtClean="0"/>
              <a:t> di </a:t>
            </a:r>
            <a:br>
              <a:rPr lang="en-US" altLang="en-US" sz="1600" b="1" dirty="0" smtClean="0"/>
            </a:br>
            <a:r>
              <a:rPr lang="en-US" altLang="en-US" sz="1600" b="1" dirty="0" smtClean="0"/>
              <a:t>PT </a:t>
            </a:r>
            <a:r>
              <a:rPr lang="en-US" altLang="en-US" sz="1600" b="1" dirty="0" err="1" smtClean="0"/>
              <a:t>Antam</a:t>
            </a:r>
            <a:r>
              <a:rPr lang="en-US" altLang="en-US" sz="1600" b="1" dirty="0" smtClean="0"/>
              <a:t> (</a:t>
            </a:r>
            <a:r>
              <a:rPr lang="en-US" altLang="en-US" sz="1600" b="1" dirty="0" err="1" smtClean="0"/>
              <a:t>Persero</a:t>
            </a:r>
            <a:r>
              <a:rPr lang="en-US" altLang="en-US" sz="1600" b="1" dirty="0" smtClean="0"/>
              <a:t>) </a:t>
            </a:r>
            <a:r>
              <a:rPr lang="en-US" altLang="en-US" sz="1600" b="1" dirty="0" err="1" smtClean="0"/>
              <a:t>Tbk</a:t>
            </a:r>
            <a:r>
              <a:rPr lang="en-US" altLang="en-US" sz="1600" b="1" dirty="0" smtClean="0"/>
              <a:t> (</a:t>
            </a:r>
            <a:r>
              <a:rPr lang="en-US" altLang="en-US" sz="1600" b="1" dirty="0" err="1" smtClean="0"/>
              <a:t>Cilacap</a:t>
            </a:r>
            <a:r>
              <a:rPr lang="en-US" altLang="en-U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49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SCN0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0"/>
            <a:ext cx="3048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DSCN24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8588"/>
            <a:ext cx="30480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DSCN7953"/>
          <p:cNvPicPr>
            <a:picLocks noChangeAspect="1" noChangeArrowheads="1"/>
          </p:cNvPicPr>
          <p:nvPr/>
        </p:nvPicPr>
        <p:blipFill>
          <a:blip r:embed="rId5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524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0" y="88900"/>
            <a:ext cx="434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Revegetasi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di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lereng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24582" name="AutoShape 10"/>
          <p:cNvSpPr>
            <a:spLocks noChangeArrowheads="1"/>
          </p:cNvSpPr>
          <p:nvPr/>
        </p:nvSpPr>
        <p:spPr bwMode="auto">
          <a:xfrm>
            <a:off x="2743200" y="1219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d-ID"/>
          </a:p>
        </p:txBody>
      </p:sp>
      <p:pic>
        <p:nvPicPr>
          <p:cNvPr id="24583" name="Picture 11" descr="DSCN9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1100"/>
            <a:ext cx="30241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12"/>
          <p:cNvSpPr>
            <a:spLocks noChangeArrowheads="1"/>
          </p:cNvSpPr>
          <p:nvPr/>
        </p:nvSpPr>
        <p:spPr bwMode="auto">
          <a:xfrm>
            <a:off x="5791200" y="1219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d-ID"/>
          </a:p>
        </p:txBody>
      </p:sp>
      <p:pic>
        <p:nvPicPr>
          <p:cNvPr id="24585" name="Picture 13" descr="DSCN26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9416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AutoShape 7"/>
          <p:cNvSpPr>
            <a:spLocks noChangeArrowheads="1"/>
          </p:cNvSpPr>
          <p:nvPr/>
        </p:nvSpPr>
        <p:spPr bwMode="auto">
          <a:xfrm rot="10800000">
            <a:off x="5715000" y="3429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d-ID"/>
          </a:p>
        </p:txBody>
      </p:sp>
      <p:pic>
        <p:nvPicPr>
          <p:cNvPr id="24587" name="Picture 14" descr="DSCN67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438400"/>
            <a:ext cx="30876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AutoShape 6"/>
          <p:cNvSpPr>
            <a:spLocks noChangeArrowheads="1"/>
          </p:cNvSpPr>
          <p:nvPr/>
        </p:nvSpPr>
        <p:spPr bwMode="auto">
          <a:xfrm rot="5400000">
            <a:off x="7391400" y="2133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d-ID"/>
          </a:p>
        </p:txBody>
      </p:sp>
      <p:sp>
        <p:nvSpPr>
          <p:cNvPr id="24589" name="AutoShape 15"/>
          <p:cNvSpPr>
            <a:spLocks noChangeArrowheads="1"/>
          </p:cNvSpPr>
          <p:nvPr/>
        </p:nvSpPr>
        <p:spPr bwMode="auto">
          <a:xfrm rot="10800000">
            <a:off x="2667000" y="3429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d-ID"/>
          </a:p>
        </p:txBody>
      </p:sp>
      <p:pic>
        <p:nvPicPr>
          <p:cNvPr id="24590" name="Picture 16" descr="G:\Bapak\Kegiatan DESDM\PT NMR\Foto Kegiatan TP3T\Group 1 Q2-3 2008\DSCN196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657725"/>
            <a:ext cx="3111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AutoShape 6"/>
          <p:cNvSpPr>
            <a:spLocks noChangeArrowheads="1"/>
          </p:cNvSpPr>
          <p:nvPr/>
        </p:nvSpPr>
        <p:spPr bwMode="auto">
          <a:xfrm rot="5400000">
            <a:off x="1143000" y="4572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d-ID"/>
          </a:p>
        </p:txBody>
      </p:sp>
      <p:pic>
        <p:nvPicPr>
          <p:cNvPr id="24592" name="Picture 16" descr="E:\Bapak\Kegiatan DESDM\PT Newmont Minahasa Raya 2005-2009\Foto Kegiatan TP3T\Peninjauan Final 2009\DSCN12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2915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AutoShape 10"/>
          <p:cNvSpPr>
            <a:spLocks noChangeArrowheads="1"/>
          </p:cNvSpPr>
          <p:nvPr/>
        </p:nvSpPr>
        <p:spPr bwMode="auto">
          <a:xfrm>
            <a:off x="2755900" y="56515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49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irdikapeli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4775"/>
            <a:ext cx="4872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5" descr="shoreagambu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068388"/>
            <a:ext cx="3427412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057400" y="228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Reklamasi Lahan Bekas Tambang di Kawasan Hutan</a:t>
            </a:r>
          </a:p>
        </p:txBody>
      </p:sp>
    </p:spTree>
    <p:extLst>
      <p:ext uri="{BB962C8B-B14F-4D97-AF65-F5344CB8AC3E}">
        <p14:creationId xmlns:p14="http://schemas.microsoft.com/office/powerpoint/2010/main" val="21609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engonanas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682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sengon-pepaya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6590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 descr="sengonjagungnanas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7003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err="1" smtClean="0"/>
              <a:t>Revegetasi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rangka</a:t>
            </a:r>
            <a:r>
              <a:rPr lang="en-US" sz="3200" b="1" dirty="0" smtClean="0"/>
              <a:t> CSR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Mine Closure</a:t>
            </a:r>
          </a:p>
        </p:txBody>
      </p:sp>
    </p:spTree>
    <p:extLst>
      <p:ext uri="{BB962C8B-B14F-4D97-AF65-F5344CB8AC3E}">
        <p14:creationId xmlns:p14="http://schemas.microsoft.com/office/powerpoint/2010/main" val="5970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Box 4"/>
          <p:cNvSpPr txBox="1">
            <a:spLocks noChangeArrowheads="1"/>
          </p:cNvSpPr>
          <p:nvPr/>
        </p:nvSpPr>
        <p:spPr bwMode="auto">
          <a:xfrm>
            <a:off x="285750" y="1071563"/>
            <a:ext cx="421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pic>
        <p:nvPicPr>
          <p:cNvPr id="108548" name="Picture 5" descr="D:\Kutoarjo 2005-07-11\100_1082-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81" y="1237778"/>
            <a:ext cx="2643188" cy="24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550" name="Group 13"/>
          <p:cNvGrpSpPr>
            <a:grpSpLocks/>
          </p:cNvGrpSpPr>
          <p:nvPr/>
        </p:nvGrpSpPr>
        <p:grpSpPr bwMode="auto">
          <a:xfrm>
            <a:off x="228600" y="1256506"/>
            <a:ext cx="2466975" cy="2182812"/>
            <a:chOff x="214313" y="1293459"/>
            <a:chExt cx="3500437" cy="2428875"/>
          </a:xfrm>
        </p:grpSpPr>
        <p:pic>
          <p:nvPicPr>
            <p:cNvPr id="108564" name="Picture 4" descr="C:\Documents and Settings\diana\My Documents\Diana S\File Diana\MINE CLOSURE\CILACAP\foto dari camera kecil\IMG_2603-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1293459"/>
              <a:ext cx="3500437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65" name="TextBox 8"/>
            <p:cNvSpPr txBox="1">
              <a:spLocks noChangeArrowheads="1"/>
            </p:cNvSpPr>
            <p:nvPr/>
          </p:nvSpPr>
          <p:spPr bwMode="auto">
            <a:xfrm>
              <a:off x="1035837" y="2845936"/>
              <a:ext cx="1857387" cy="82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 err="1" smtClean="0">
                  <a:solidFill>
                    <a:srgbClr val="FFFF00"/>
                  </a:solidFill>
                </a:rPr>
                <a:t>Lahan</a:t>
              </a:r>
              <a:r>
                <a:rPr lang="en-US" altLang="en-US" sz="1400" dirty="0" smtClean="0">
                  <a:solidFill>
                    <a:srgbClr val="FFFF00"/>
                  </a:solidFill>
                </a:rPr>
                <a:t> </a:t>
              </a:r>
              <a:r>
                <a:rPr lang="en-US" altLang="en-US" sz="1400" dirty="0" err="1" smtClean="0">
                  <a:solidFill>
                    <a:srgbClr val="FFFF00"/>
                  </a:solidFill>
                </a:rPr>
                <a:t>sebelum</a:t>
              </a:r>
              <a:r>
                <a:rPr lang="en-US" altLang="en-US" sz="1400" dirty="0" smtClean="0">
                  <a:solidFill>
                    <a:srgbClr val="FFFF00"/>
                  </a:solidFill>
                </a:rPr>
                <a:t> </a:t>
              </a:r>
              <a:r>
                <a:rPr lang="en-US" altLang="en-US" sz="1400" dirty="0" err="1" smtClean="0">
                  <a:solidFill>
                    <a:srgbClr val="FFFF00"/>
                  </a:solidFill>
                </a:rPr>
                <a:t>ditambang</a:t>
              </a:r>
              <a:endParaRPr lang="en-US" alt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8551" name="TextBox 9"/>
          <p:cNvSpPr txBox="1">
            <a:spLocks noChangeArrowheads="1"/>
          </p:cNvSpPr>
          <p:nvPr/>
        </p:nvSpPr>
        <p:spPr bwMode="auto">
          <a:xfrm>
            <a:off x="3571875" y="2989593"/>
            <a:ext cx="185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 smtClean="0">
                <a:solidFill>
                  <a:srgbClr val="FFFF00"/>
                </a:solidFill>
              </a:rPr>
              <a:t>Lahan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bekas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tambang</a:t>
            </a:r>
            <a:endParaRPr lang="en-US" altLang="en-US" sz="1400" dirty="0">
              <a:solidFill>
                <a:srgbClr val="FFFF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695575" y="2000250"/>
            <a:ext cx="428625" cy="428625"/>
          </a:xfrm>
          <a:prstGeom prst="rightArrow">
            <a:avLst>
              <a:gd name="adj1" fmla="val 435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8553" name="Picture 2" descr="D:\Kutoarjo 2005-07-11\100_1098-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000125"/>
            <a:ext cx="26431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767388" y="2000250"/>
            <a:ext cx="428625" cy="428625"/>
          </a:xfrm>
          <a:prstGeom prst="rightArrow">
            <a:avLst>
              <a:gd name="adj1" fmla="val 435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8555" name="Picture 21" descr="C:\Documents and Settings\diana\My Documents\Diana S\File Diana\MINE CLOSURE\CILACAP\foto dari camera kecil\IMG_2593-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04" y="3632752"/>
            <a:ext cx="26431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own Arrow 20"/>
          <p:cNvSpPr/>
          <p:nvPr/>
        </p:nvSpPr>
        <p:spPr>
          <a:xfrm>
            <a:off x="7374731" y="3500438"/>
            <a:ext cx="28575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8557" name="Picture 2" descr="C:\Documents and Settings\diana\My Documents\Diana S\File Diana\MINE CLOSURE\CILACAP\foto dari camera gede\100NCD80\DSC_1215-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58" y="3810000"/>
            <a:ext cx="2684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8" name="Picture 4" descr="C:\Documents and Settings\diana\My Documents\Diana S\File Diana\MINE CLOSURE\CILACAP\foto dari camera gede\100NCD80\DSC_1224-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1" y="3786188"/>
            <a:ext cx="2382816" cy="23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eft Arrow 23"/>
          <p:cNvSpPr/>
          <p:nvPr/>
        </p:nvSpPr>
        <p:spPr>
          <a:xfrm>
            <a:off x="5816261" y="4731095"/>
            <a:ext cx="357188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2643188" y="4929188"/>
            <a:ext cx="357187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61" name="TextBox 12"/>
          <p:cNvSpPr txBox="1">
            <a:spLocks noChangeArrowheads="1"/>
          </p:cNvSpPr>
          <p:nvPr/>
        </p:nvSpPr>
        <p:spPr bwMode="auto">
          <a:xfrm>
            <a:off x="6643688" y="5452586"/>
            <a:ext cx="18573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 smtClean="0">
                <a:solidFill>
                  <a:srgbClr val="FFFF00"/>
                </a:solidFill>
              </a:rPr>
              <a:t>Penimbunan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lahan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bekas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tambang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dan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penataan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lahan</a:t>
            </a:r>
            <a:endParaRPr lang="en-US" altLang="en-US" sz="1400" dirty="0">
              <a:solidFill>
                <a:srgbClr val="FFFF00"/>
              </a:solidFill>
            </a:endParaRPr>
          </a:p>
        </p:txBody>
      </p:sp>
      <p:sp>
        <p:nvSpPr>
          <p:cNvPr id="108562" name="TextBox 12"/>
          <p:cNvSpPr txBox="1">
            <a:spLocks noChangeArrowheads="1"/>
          </p:cNvSpPr>
          <p:nvPr/>
        </p:nvSpPr>
        <p:spPr bwMode="auto">
          <a:xfrm>
            <a:off x="3714750" y="5867400"/>
            <a:ext cx="1857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 smtClean="0">
                <a:solidFill>
                  <a:srgbClr val="FFFF00"/>
                </a:solidFill>
              </a:rPr>
              <a:t>Kebun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Semangka</a:t>
            </a:r>
            <a:endParaRPr lang="en-US" altLang="en-US" sz="1400" dirty="0">
              <a:solidFill>
                <a:srgbClr val="FFFF00"/>
              </a:solidFill>
            </a:endParaRPr>
          </a:p>
        </p:txBody>
      </p:sp>
      <p:sp>
        <p:nvSpPr>
          <p:cNvPr id="108563" name="TextBox 12"/>
          <p:cNvSpPr txBox="1">
            <a:spLocks noChangeArrowheads="1"/>
          </p:cNvSpPr>
          <p:nvPr/>
        </p:nvSpPr>
        <p:spPr bwMode="auto">
          <a:xfrm>
            <a:off x="615553" y="5713412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 smtClean="0">
                <a:solidFill>
                  <a:srgbClr val="FFFF00"/>
                </a:solidFill>
              </a:rPr>
              <a:t>Kebun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Kubis</a:t>
            </a:r>
            <a:endParaRPr lang="en-US" altLang="en-US" sz="14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248400"/>
            <a:ext cx="9144000" cy="24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62"/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451338" y="6248400"/>
            <a:ext cx="7942385" cy="24853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Direktorat Jenderal Mineral dan Batubara| </a:t>
            </a:r>
            <a:r>
              <a:rPr lang="id-ID" altLang="en-US" sz="831" dirty="0">
                <a:solidFill>
                  <a:schemeClr val="bg1"/>
                </a:solidFill>
                <a:latin typeface="Franklin Gothic Medium Cond" pitchFamily="34" charset="0"/>
              </a:rPr>
              <a:t>Energi Untuk Kesejahteraan Rakyat</a:t>
            </a:r>
            <a:r>
              <a:rPr lang="id-ID" altLang="en-US" sz="1015" dirty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endParaRPr lang="id-ID" altLang="en-US" sz="1292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-3772" y="47094"/>
            <a:ext cx="9144000" cy="6858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REKLAMASI</a:t>
            </a:r>
            <a:endParaRPr lang="en-GB" altLang="en-US" sz="3600" b="1" dirty="0" smtClean="0"/>
          </a:p>
        </p:txBody>
      </p:sp>
      <p:sp>
        <p:nvSpPr>
          <p:cNvPr id="27" name="Rectangle 247"/>
          <p:cNvSpPr>
            <a:spLocks noChangeArrowheads="1"/>
          </p:cNvSpPr>
          <p:nvPr/>
        </p:nvSpPr>
        <p:spPr bwMode="auto">
          <a:xfrm>
            <a:off x="228600" y="609600"/>
            <a:ext cx="8763000" cy="5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019175" eaLnBrk="0" hangingPunc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Proses Reklamasi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Lahan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Bekas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Tambang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Pasir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Besi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di PT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Antam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,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(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Persero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)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Tbk-Cilacap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/>
                <a:cs typeface="MS PGothic"/>
              </a:rPr>
              <a:t> 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/>
              <a:cs typeface="MS PGothic"/>
            </a:endParaRP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619709" y="2870342"/>
            <a:ext cx="185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 smtClean="0">
                <a:solidFill>
                  <a:srgbClr val="FFFF00"/>
                </a:solidFill>
              </a:rPr>
              <a:t>Lahan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bekas</a:t>
            </a: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FFFF00"/>
                </a:solidFill>
              </a:rPr>
              <a:t>tambang</a:t>
            </a:r>
            <a:endParaRPr lang="en-US" alt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516</Words>
  <Application>Microsoft Office PowerPoint</Application>
  <PresentationFormat>On-screen Show (4:3)</PresentationFormat>
  <Paragraphs>86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MS PGothic</vt:lpstr>
      <vt:lpstr>MS PGothic</vt:lpstr>
      <vt:lpstr>SimSun</vt:lpstr>
      <vt:lpstr>Agency FB</vt:lpstr>
      <vt:lpstr>Arial</vt:lpstr>
      <vt:lpstr>Arial Narrow</vt:lpstr>
      <vt:lpstr>Calibri</vt:lpstr>
      <vt:lpstr>Franklin Gothic Medium Cond</vt:lpstr>
      <vt:lpstr>Tahoma</vt:lpstr>
      <vt:lpstr>Times New Roman</vt:lpstr>
      <vt:lpstr>Office Theme</vt:lpstr>
      <vt:lpstr>PowerPoint Presentation</vt:lpstr>
      <vt:lpstr>PERAN SEKTOR PERTAMBANGAN MINERBA DALAM PEMBANGUNAN</vt:lpstr>
      <vt:lpstr>SASARAN UTAMA KEBERHASILAN REKLAMASI BEKAS TAMBANG</vt:lpstr>
      <vt:lpstr>PROGRAM REKLAMASI BEKAS TAMBANG</vt:lpstr>
      <vt:lpstr>PowerPoint Presentation</vt:lpstr>
      <vt:lpstr>PowerPoint Presentation</vt:lpstr>
      <vt:lpstr>PowerPoint Presentation</vt:lpstr>
      <vt:lpstr>Revegetasi dalam rangka CSR dan Mine Closure</vt:lpstr>
      <vt:lpstr>PowerPoint Presentation</vt:lpstr>
      <vt:lpstr>PowerPoint Presentation</vt:lpstr>
      <vt:lpstr>REKLAMASI</vt:lpstr>
      <vt:lpstr>KESIMPULAN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raisha</dc:creator>
  <cp:lastModifiedBy>user</cp:lastModifiedBy>
  <cp:revision>79</cp:revision>
  <cp:lastPrinted>2017-02-20T02:14:58Z</cp:lastPrinted>
  <dcterms:created xsi:type="dcterms:W3CDTF">2017-02-06T09:01:29Z</dcterms:created>
  <dcterms:modified xsi:type="dcterms:W3CDTF">2017-02-22T02:04:23Z</dcterms:modified>
</cp:coreProperties>
</file>